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9144000"/>
  <p:notesSz cx="6858000" cy="9144000"/>
  <p:embeddedFontLst>
    <p:embeddedFont>
      <p:font typeface="Raleway"/>
      <p:regular r:id="rId15"/>
      <p:bold r:id="rId16"/>
      <p:italic r:id="rId17"/>
      <p:boldItalic r:id="rId18"/>
    </p:embeddedFont>
    <p:embeddedFont>
      <p:font typeface="Roboto"/>
      <p:regular r:id="rId19"/>
      <p:bold r:id="rId20"/>
      <p:italic r:id="rId21"/>
      <p:boldItalic r:id="rId22"/>
    </p:embeddedFont>
    <p:embeddedFont>
      <p:font typeface="La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2" name="Rob Coyn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Lato-bold.fntdata"/><Relationship Id="rId23" Type="http://schemas.openxmlformats.org/officeDocument/2006/relationships/font" Target="fonts/Lato-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boldItalic.fntdata"/><Relationship Id="rId25"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aleway-regular.fntdata"/><Relationship Id="rId14" Type="http://schemas.openxmlformats.org/officeDocument/2006/relationships/slide" Target="slides/slide9.xml"/><Relationship Id="rId17" Type="http://schemas.openxmlformats.org/officeDocument/2006/relationships/font" Target="fonts/Raleway-italic.fntdata"/><Relationship Id="rId16" Type="http://schemas.openxmlformats.org/officeDocument/2006/relationships/font" Target="fonts/Raleway-bold.fntdata"/><Relationship Id="rId19" Type="http://schemas.openxmlformats.org/officeDocument/2006/relationships/font" Target="fonts/Roboto-regular.fntdata"/><Relationship Id="rId18" Type="http://schemas.openxmlformats.org/officeDocument/2006/relationships/font" Target="fonts/Raleway-boldItalic.fntdata"/></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2-09T20:26:12.120">
    <p:pos x="288" y="287"/>
    <p:text>I'm sure your intent here is to introduce the project and then cover background, just be careful when discussing cocoa without having introduced gravitational waves. Avoid overly technical language when discussing this slide.</p:text>
  </p:cm>
  <p:cm authorId="0" idx="2" dt="2021-02-09T20:25:19.351">
    <p:pos x="288" y="1008"/>
    <p:text>Both search methods are usable in real time (i.e. low-latency / rapid-response timescales). It's more an issue of whether or not the search leverages model predictions to improve sensitivities. Current methods are either all or none -- CoCoA is in between.</p:text>
  </p:cm>
  <p:cm authorId="0" idx="3" dt="2021-02-09T20:25:19.351">
    <p:pos x="288" y="1008"/>
    <p:text>The way to emphasize this is to say that CoCoA is "tunable" in between the two extremes.</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1-02-09T20:27:38.405">
    <p:pos x="288" y="1370"/>
    <p:text>You can motivate this (verbally) by saying that since gravity is very week, and astronomical sources are very far away, the objects involved have to be extremely massive. Then you can list BH/NS/etc as examples.</p:text>
  </p:cm>
  <p:cm authorId="0" idx="5" dt="2021-02-09T20:28:00.324">
    <p:pos x="288" y="1470"/>
    <p:text>Be sure you mention what BH/NS are -- that's not necessarily information non-experts are expected to know.</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6" dt="2021-02-09T20:30:21.385">
    <p:pos x="288" y="1370"/>
    <p:text>This number is painfully small, so be ready to illustrate the point with a comparison (e.g. fraction of nucleus of atom). I'm also curious where the number came from, but that's neither here nor there (150914 had a strain of, for example, 1e-21, which would have roughly corresponded to movement of order 1e3x1e-21=1e-18).</p:text>
  </p:cm>
  <p:cm authorId="0" idx="7" dt="2021-02-09T20:32:08.750">
    <p:pos x="6000" y="0"/>
    <p:text>Reiterate the purpose of COCOA after this slide, so people have context when you shift to the next section.</p:text>
  </p:cm>
  <p:cm authorId="0" idx="8" dt="2021-02-09T20:31:39.665">
    <p:pos x="6000" y="100"/>
    <p:text>Don't be afraid to mention that the first actual detection was only ~5 years ago (150914), and that it won numerous prizes, including the Breakthrough Prize in Fundamental Physics in 2016 the Nobel Prize in 2017</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9" dt="2021-02-09T20:33:34.435">
    <p:pos x="489" y="1514"/>
    <p:text>Emphasize that these methods are widely applicable and are likely to crop up in other potential facilitator roles.</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0" dt="2021-02-09T20:34:01.174">
    <p:pos x="6000" y="0"/>
    <p:text>If you have done any exploration of the COCOA code on a local machine you can list that here as a third completed step.</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1" dt="2021-02-09T20:24:05.041">
    <p:pos x="489" y="1161"/>
    <p:text>You can list relevant HPC resources under this bullet point. Nothing excessive, but mention the RPI CCI cluster (https://cci.rpi.edu/) and URI HPC resources.</p:text>
  </p:cm>
  <p:cm authorId="0" idx="12" dt="2021-02-09T20:24:46.671">
    <p:pos x="489" y="1261"/>
    <p:text>This is fine for text on the slide, but feel free to mention verbally if you expect any speedbumps in this step.</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342900" lvl="0" marL="457200" rtl="0" algn="l">
              <a:lnSpc>
                <a:spcPct val="115000"/>
              </a:lnSpc>
              <a:spcBef>
                <a:spcPts val="0"/>
              </a:spcBef>
              <a:spcAft>
                <a:spcPts val="0"/>
              </a:spcAft>
              <a:buClr>
                <a:srgbClr val="666666"/>
              </a:buClr>
              <a:buSzPts val="1800"/>
              <a:buFont typeface="Lato"/>
              <a:buChar char="-"/>
            </a:pPr>
            <a:r>
              <a:rPr lang="en-US" sz="1800">
                <a:solidFill>
                  <a:srgbClr val="666666"/>
                </a:solidFill>
                <a:latin typeface="Lato"/>
                <a:ea typeface="Lato"/>
                <a:cs typeface="Lato"/>
                <a:sym typeface="Lato"/>
              </a:rPr>
              <a:t>at its extremes, it matches the performance of other search algorithms, while achieving  a factor of ~4 improvement over the least sensitive version of comparable GRB remnant searches in the area between these two regimes</a:t>
            </a:r>
            <a:endParaRPr sz="1800">
              <a:solidFill>
                <a:srgbClr val="666666"/>
              </a:solidFill>
              <a:latin typeface="Lato"/>
              <a:ea typeface="Lato"/>
              <a:cs typeface="Lato"/>
              <a:sym typeface="Lato"/>
            </a:endParaRPr>
          </a:p>
          <a:p>
            <a:pPr indent="-317500" lvl="0" marL="457200" rtl="0" algn="l">
              <a:spcBef>
                <a:spcPts val="0"/>
              </a:spcBef>
              <a:spcAft>
                <a:spcPts val="0"/>
              </a:spcAft>
              <a:buSzPts val="1400"/>
              <a:buChar char="-"/>
            </a:pPr>
            <a:r>
              <a:t/>
            </a:r>
            <a:endParaRPr/>
          </a:p>
        </p:txBody>
      </p:sp>
      <p:sp>
        <p:nvSpPr>
          <p:cNvPr id="103" name="Google Shape;10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bb9f47a47f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Under detectable waves: because gravity is a relatively weak force, it takes extremely large masses to generate detectable levels of GWs hence why BH/NS are the objects of interest</a:t>
            </a:r>
            <a:endParaRPr/>
          </a:p>
          <a:p>
            <a:pPr indent="-317500" lvl="0" marL="457200" rtl="0" algn="l">
              <a:spcBef>
                <a:spcPts val="0"/>
              </a:spcBef>
              <a:spcAft>
                <a:spcPts val="0"/>
              </a:spcAft>
              <a:buSzPts val="1400"/>
              <a:buChar char="-"/>
            </a:pPr>
            <a:r>
              <a:rPr lang="en-US"/>
              <a:t>BH: Region of spacetime where gravity is so strong that light cannot escape</a:t>
            </a:r>
            <a:endParaRPr/>
          </a:p>
          <a:p>
            <a:pPr indent="-317500" lvl="0" marL="457200" rtl="0" algn="l">
              <a:spcBef>
                <a:spcPts val="0"/>
              </a:spcBef>
              <a:spcAft>
                <a:spcPts val="0"/>
              </a:spcAft>
              <a:buSzPts val="1400"/>
              <a:buChar char="-"/>
            </a:pPr>
            <a:r>
              <a:rPr lang="en-US"/>
              <a:t>Neutron Star: Result of the supernova of a supermassive star combined with a gravitational collapse that compresses the core. These objects are some of the most dense objects known to exist.</a:t>
            </a:r>
            <a:endParaRPr/>
          </a:p>
          <a:p>
            <a:pPr indent="0" lvl="0" marL="0" rtl="0" algn="l">
              <a:spcBef>
                <a:spcPts val="0"/>
              </a:spcBef>
              <a:spcAft>
                <a:spcPts val="0"/>
              </a:spcAft>
              <a:buNone/>
            </a:pPr>
            <a:r>
              <a:t/>
            </a:r>
            <a:endParaRPr/>
          </a:p>
        </p:txBody>
      </p:sp>
      <p:sp>
        <p:nvSpPr>
          <p:cNvPr id="110" name="Google Shape;110;gbb9f47a47f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bba8feeee1_0_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First detection was ~5 yrs ago</a:t>
            </a:r>
            <a:endParaRPr/>
          </a:p>
          <a:p>
            <a:pPr indent="-317500" lvl="0" marL="457200" rtl="0" algn="l">
              <a:spcBef>
                <a:spcPts val="0"/>
              </a:spcBef>
              <a:spcAft>
                <a:spcPts val="0"/>
              </a:spcAft>
              <a:buSzPts val="1400"/>
              <a:buChar char="-"/>
            </a:pPr>
            <a:r>
              <a:rPr lang="en-US"/>
              <a:t>Won Breakthrough Prize in Fundamental Physics (2016) and the Nobel Prize (2017) most notably</a:t>
            </a:r>
            <a:endParaRPr/>
          </a:p>
          <a:p>
            <a:pPr indent="-317500" lvl="0" marL="457200" rtl="0" algn="l">
              <a:spcBef>
                <a:spcPts val="0"/>
              </a:spcBef>
              <a:spcAft>
                <a:spcPts val="0"/>
              </a:spcAft>
              <a:buSzPts val="1400"/>
              <a:buChar char="-"/>
            </a:pPr>
            <a:r>
              <a:rPr lang="en-US"/>
              <a:t>Reiterate the purpose of cocoa</a:t>
            </a:r>
            <a:endParaRPr/>
          </a:p>
          <a:p>
            <a:pPr indent="-317500" lvl="0" marL="457200" rtl="0" algn="l">
              <a:spcBef>
                <a:spcPts val="0"/>
              </a:spcBef>
              <a:spcAft>
                <a:spcPts val="0"/>
              </a:spcAft>
              <a:buSzPts val="1400"/>
              <a:buChar char="-"/>
            </a:pPr>
            <a:r>
              <a:rPr lang="en-US"/>
              <a:t>detection scale+ ~1/10,000th the width of a proton</a:t>
            </a:r>
            <a:endParaRPr/>
          </a:p>
          <a:p>
            <a:pPr indent="-317500" lvl="0" marL="457200" rtl="0" algn="l">
              <a:spcBef>
                <a:spcPts val="0"/>
              </a:spcBef>
              <a:spcAft>
                <a:spcPts val="0"/>
              </a:spcAft>
              <a:buSzPts val="1400"/>
              <a:buChar char="-"/>
            </a:pPr>
            <a:r>
              <a:t/>
            </a:r>
            <a:endParaRPr/>
          </a:p>
        </p:txBody>
      </p:sp>
      <p:sp>
        <p:nvSpPr>
          <p:cNvPr id="120" name="Google Shape;120;gbba8feeee1_0_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hpc resources: currently does run, specifically condor (only used by a few scientific groups) will be transitioning to slurm</a:t>
            </a:r>
            <a:endParaRPr/>
          </a:p>
          <a:p>
            <a:pPr indent="0" lvl="0" marL="0" rtl="0" algn="l">
              <a:spcBef>
                <a:spcPts val="0"/>
              </a:spcBef>
              <a:spcAft>
                <a:spcPts val="0"/>
              </a:spcAft>
              <a:buNone/>
            </a:pPr>
            <a:r>
              <a:t/>
            </a:r>
            <a:endParaRPr/>
          </a:p>
        </p:txBody>
      </p:sp>
      <p:sp>
        <p:nvSpPr>
          <p:cNvPr id="151" name="Google Shape;151;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because working with ligo its pretty confidential; will be working with largely open data (unrestricted) </a:t>
            </a:r>
            <a:r>
              <a:rPr lang="en-US"/>
              <a:t>certain</a:t>
            </a:r>
            <a:r>
              <a:rPr lang="en-US"/>
              <a:t> updates will have to be vague</a:t>
            </a:r>
            <a:endParaRPr/>
          </a:p>
        </p:txBody>
      </p:sp>
      <p:sp>
        <p:nvSpPr>
          <p:cNvPr id="159" name="Google Shape;15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bb0455ccb8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gbb0455ccb8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14" name="Shape 14"/>
        <p:cNvGrpSpPr/>
        <p:nvPr/>
      </p:nvGrpSpPr>
      <p:grpSpPr>
        <a:xfrm>
          <a:off x="0" y="0"/>
          <a:ext cx="0" cy="0"/>
          <a:chOff x="0" y="0"/>
          <a:chExt cx="0" cy="0"/>
        </a:xfrm>
      </p:grpSpPr>
      <p:sp>
        <p:nvSpPr>
          <p:cNvPr id="15" name="Google Shape;15;p2"/>
          <p:cNvSpPr/>
          <p:nvPr/>
        </p:nvSpPr>
        <p:spPr>
          <a:xfrm>
            <a:off x="0" y="0"/>
            <a:ext cx="9144000" cy="650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 name="Google Shape;16;p2"/>
          <p:cNvGrpSpPr/>
          <p:nvPr/>
        </p:nvGrpSpPr>
        <p:grpSpPr>
          <a:xfrm>
            <a:off x="830392" y="1588427"/>
            <a:ext cx="745763" cy="61102"/>
            <a:chOff x="4580561" y="2589004"/>
            <a:chExt cx="1064464" cy="25200"/>
          </a:xfrm>
        </p:grpSpPr>
        <p:sp>
          <p:nvSpPr>
            <p:cNvPr id="17" name="Google Shape;17;p2"/>
            <p:cNvSpPr/>
            <p:nvPr/>
          </p:nvSpPr>
          <p:spPr>
            <a:xfrm rot="-5400000">
              <a:off x="5366325" y="2335504"/>
              <a:ext cx="25200" cy="532200"/>
            </a:xfrm>
            <a:prstGeom prst="rect">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rot="-5400000">
              <a:off x="4836311" y="2333254"/>
              <a:ext cx="25200" cy="5367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 name="Google Shape;19;p2"/>
          <p:cNvSpPr txBox="1"/>
          <p:nvPr>
            <p:ph type="ctrTitle"/>
          </p:nvPr>
        </p:nvSpPr>
        <p:spPr>
          <a:xfrm>
            <a:off x="729450" y="1763267"/>
            <a:ext cx="7688100" cy="2219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20" name="Google Shape;20;p2"/>
          <p:cNvSpPr txBox="1"/>
          <p:nvPr>
            <p:ph idx="1" type="subTitle"/>
          </p:nvPr>
        </p:nvSpPr>
        <p:spPr>
          <a:xfrm>
            <a:off x="729627" y="4230533"/>
            <a:ext cx="7688100" cy="721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21" name="Google Shape;21;p2"/>
          <p:cNvSpPr txBox="1"/>
          <p:nvPr>
            <p:ph idx="12" type="sldNum"/>
          </p:nvPr>
        </p:nvSpPr>
        <p:spPr>
          <a:xfrm>
            <a:off x="8536302" y="6333134"/>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8" name="Shape 78"/>
        <p:cNvGrpSpPr/>
        <p:nvPr/>
      </p:nvGrpSpPr>
      <p:grpSpPr>
        <a:xfrm>
          <a:off x="0" y="0"/>
          <a:ext cx="0" cy="0"/>
          <a:chOff x="0" y="0"/>
          <a:chExt cx="0" cy="0"/>
        </a:xfrm>
      </p:grpSpPr>
      <p:grpSp>
        <p:nvGrpSpPr>
          <p:cNvPr id="79" name="Google Shape;79;p11"/>
          <p:cNvGrpSpPr/>
          <p:nvPr/>
        </p:nvGrpSpPr>
        <p:grpSpPr>
          <a:xfrm>
            <a:off x="830392" y="5558926"/>
            <a:ext cx="745763" cy="61102"/>
            <a:chOff x="4580561" y="2589004"/>
            <a:chExt cx="1064464" cy="25200"/>
          </a:xfrm>
        </p:grpSpPr>
        <p:sp>
          <p:nvSpPr>
            <p:cNvPr id="80" name="Google Shape;80;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 name="Google Shape;82;p11"/>
          <p:cNvSpPr txBox="1"/>
          <p:nvPr>
            <p:ph hasCustomPrompt="1" type="title"/>
          </p:nvPr>
        </p:nvSpPr>
        <p:spPr>
          <a:xfrm>
            <a:off x="729450" y="978600"/>
            <a:ext cx="7688400" cy="165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83" name="Google Shape;83;p11"/>
          <p:cNvSpPr txBox="1"/>
          <p:nvPr>
            <p:ph idx="1" type="body"/>
          </p:nvPr>
        </p:nvSpPr>
        <p:spPr>
          <a:xfrm>
            <a:off x="729450" y="3030517"/>
            <a:ext cx="7688400" cy="2107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84" name="Google Shape;84;p11"/>
          <p:cNvSpPr txBox="1"/>
          <p:nvPr>
            <p:ph idx="12" type="sldNum"/>
          </p:nvPr>
        </p:nvSpPr>
        <p:spPr>
          <a:xfrm>
            <a:off x="8536302" y="6333134"/>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5" name="Shape 85"/>
        <p:cNvGrpSpPr/>
        <p:nvPr/>
      </p:nvGrpSpPr>
      <p:grpSpPr>
        <a:xfrm>
          <a:off x="0" y="0"/>
          <a:ext cx="0" cy="0"/>
          <a:chOff x="0" y="0"/>
          <a:chExt cx="0" cy="0"/>
        </a:xfrm>
      </p:grpSpPr>
      <p:sp>
        <p:nvSpPr>
          <p:cNvPr id="86" name="Google Shape;86;p12"/>
          <p:cNvSpPr txBox="1"/>
          <p:nvPr>
            <p:ph idx="12" type="sldNum"/>
          </p:nvPr>
        </p:nvSpPr>
        <p:spPr>
          <a:xfrm>
            <a:off x="8536302" y="6333134"/>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7" name="Shape 87"/>
        <p:cNvGrpSpPr/>
        <p:nvPr/>
      </p:nvGrpSpPr>
      <p:grpSpPr>
        <a:xfrm>
          <a:off x="0" y="0"/>
          <a:ext cx="0" cy="0"/>
          <a:chOff x="0" y="0"/>
          <a:chExt cx="0" cy="0"/>
        </a:xfrm>
      </p:grpSpPr>
      <p:sp>
        <p:nvSpPr>
          <p:cNvPr id="88" name="Google Shape;88;p13"/>
          <p:cNvSpPr txBox="1"/>
          <p:nvPr>
            <p:ph type="title"/>
          </p:nvPr>
        </p:nvSpPr>
        <p:spPr>
          <a:xfrm>
            <a:off x="457200" y="1853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rgbClr val="93CDDD"/>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9" name="Google Shape;89;p13"/>
          <p:cNvSpPr txBox="1"/>
          <p:nvPr>
            <p:ph idx="1" type="body"/>
          </p:nvPr>
        </p:nvSpPr>
        <p:spPr>
          <a:xfrm>
            <a:off x="457200" y="1600201"/>
            <a:ext cx="8229600" cy="39624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rgbClr val="93CDDD"/>
              </a:buClr>
              <a:buSzPts val="1800"/>
              <a:buChar char="●"/>
              <a:defRPr/>
            </a:lvl1pPr>
            <a:lvl2pPr indent="-342900" lvl="1" marL="914400" rtl="0" algn="l">
              <a:lnSpc>
                <a:spcPct val="100000"/>
              </a:lnSpc>
              <a:spcBef>
                <a:spcPts val="1600"/>
              </a:spcBef>
              <a:spcAft>
                <a:spcPts val="0"/>
              </a:spcAft>
              <a:buClr>
                <a:srgbClr val="93CDDD"/>
              </a:buClr>
              <a:buSzPts val="1800"/>
              <a:buChar char="○"/>
              <a:defRPr/>
            </a:lvl2pPr>
            <a:lvl3pPr indent="-342900" lvl="2" marL="1371600" rtl="0" algn="l">
              <a:lnSpc>
                <a:spcPct val="100000"/>
              </a:lnSpc>
              <a:spcBef>
                <a:spcPts val="1600"/>
              </a:spcBef>
              <a:spcAft>
                <a:spcPts val="0"/>
              </a:spcAft>
              <a:buClr>
                <a:srgbClr val="93CDDD"/>
              </a:buClr>
              <a:buSzPts val="1800"/>
              <a:buChar char="■"/>
              <a:defRPr/>
            </a:lvl3pPr>
            <a:lvl4pPr indent="-342900" lvl="3" marL="1828800" rtl="0" algn="l">
              <a:lnSpc>
                <a:spcPct val="100000"/>
              </a:lnSpc>
              <a:spcBef>
                <a:spcPts val="1600"/>
              </a:spcBef>
              <a:spcAft>
                <a:spcPts val="0"/>
              </a:spcAft>
              <a:buClr>
                <a:srgbClr val="93CDDD"/>
              </a:buClr>
              <a:buSzPts val="1800"/>
              <a:buChar char="●"/>
              <a:defRPr/>
            </a:lvl4pPr>
            <a:lvl5pPr indent="-342900" lvl="4" marL="2286000" rtl="0" algn="l">
              <a:lnSpc>
                <a:spcPct val="100000"/>
              </a:lnSpc>
              <a:spcBef>
                <a:spcPts val="1600"/>
              </a:spcBef>
              <a:spcAft>
                <a:spcPts val="0"/>
              </a:spcAft>
              <a:buClr>
                <a:srgbClr val="93CDDD"/>
              </a:buClr>
              <a:buSzPts val="1800"/>
              <a:buChar char="○"/>
              <a:defRPr/>
            </a:lvl5pPr>
            <a:lvl6pPr indent="-342900" lvl="5" marL="2743200" rtl="0" algn="l">
              <a:spcBef>
                <a:spcPts val="1600"/>
              </a:spcBef>
              <a:spcAft>
                <a:spcPts val="0"/>
              </a:spcAft>
              <a:buClr>
                <a:schemeClr val="dk1"/>
              </a:buClr>
              <a:buSzPts val="1800"/>
              <a:buChar char="■"/>
              <a:defRPr/>
            </a:lvl6pPr>
            <a:lvl7pPr indent="-342900" lvl="6" marL="3200400" rtl="0" algn="l">
              <a:spcBef>
                <a:spcPts val="1600"/>
              </a:spcBef>
              <a:spcAft>
                <a:spcPts val="0"/>
              </a:spcAft>
              <a:buClr>
                <a:schemeClr val="dk1"/>
              </a:buClr>
              <a:buSzPts val="1800"/>
              <a:buChar char="●"/>
              <a:defRPr/>
            </a:lvl7pPr>
            <a:lvl8pPr indent="-342900" lvl="7" marL="3657600" rtl="0" algn="l">
              <a:spcBef>
                <a:spcPts val="1600"/>
              </a:spcBef>
              <a:spcAft>
                <a:spcPts val="0"/>
              </a:spcAft>
              <a:buClr>
                <a:schemeClr val="dk1"/>
              </a:buClr>
              <a:buSzPts val="1800"/>
              <a:buChar char="○"/>
              <a:defRPr/>
            </a:lvl8pPr>
            <a:lvl9pPr indent="-342900" lvl="8" marL="4114800" rtl="0" algn="l">
              <a:spcBef>
                <a:spcPts val="1600"/>
              </a:spcBef>
              <a:spcAft>
                <a:spcPts val="1600"/>
              </a:spcAft>
              <a:buClr>
                <a:schemeClr val="dk1"/>
              </a:buClr>
              <a:buSzPts val="1800"/>
              <a:buChar char="■"/>
              <a:defRPr/>
            </a:lvl9pPr>
          </a:lstStyle>
          <a:p/>
        </p:txBody>
      </p:sp>
      <p:sp>
        <p:nvSpPr>
          <p:cNvPr id="90" name="Google Shape;90;p1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1" name="Google Shape;91;p1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2" name="Google Shape;92;p1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2" name="Shape 22"/>
        <p:cNvGrpSpPr/>
        <p:nvPr/>
      </p:nvGrpSpPr>
      <p:grpSpPr>
        <a:xfrm>
          <a:off x="0" y="0"/>
          <a:ext cx="0" cy="0"/>
          <a:chOff x="0" y="0"/>
          <a:chExt cx="0" cy="0"/>
        </a:xfrm>
      </p:grpSpPr>
      <p:grpSp>
        <p:nvGrpSpPr>
          <p:cNvPr id="23" name="Google Shape;23;p3"/>
          <p:cNvGrpSpPr/>
          <p:nvPr/>
        </p:nvGrpSpPr>
        <p:grpSpPr>
          <a:xfrm>
            <a:off x="830392" y="1588427"/>
            <a:ext cx="745763" cy="61102"/>
            <a:chOff x="4580561" y="2589004"/>
            <a:chExt cx="1064464" cy="25200"/>
          </a:xfrm>
        </p:grpSpPr>
        <p:sp>
          <p:nvSpPr>
            <p:cNvPr id="24" name="Google Shape;24;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729450" y="1763267"/>
            <a:ext cx="7688400" cy="202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7" name="Google Shape;27;p3"/>
          <p:cNvSpPr txBox="1"/>
          <p:nvPr>
            <p:ph idx="12" type="sldNum"/>
          </p:nvPr>
        </p:nvSpPr>
        <p:spPr>
          <a:xfrm>
            <a:off x="8536302" y="6333134"/>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sp>
        <p:nvSpPr>
          <p:cNvPr id="29" name="Google Shape;29;p4"/>
          <p:cNvSpPr/>
          <p:nvPr/>
        </p:nvSpPr>
        <p:spPr>
          <a:xfrm>
            <a:off x="0" y="0"/>
            <a:ext cx="9144000" cy="650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 name="Google Shape;30;p4"/>
          <p:cNvGrpSpPr/>
          <p:nvPr/>
        </p:nvGrpSpPr>
        <p:grpSpPr>
          <a:xfrm>
            <a:off x="830392" y="1588427"/>
            <a:ext cx="745763" cy="61102"/>
            <a:chOff x="4580561" y="2589004"/>
            <a:chExt cx="1064464" cy="25200"/>
          </a:xfrm>
        </p:grpSpPr>
        <p:sp>
          <p:nvSpPr>
            <p:cNvPr id="31" name="Google Shape;31;p4"/>
            <p:cNvSpPr/>
            <p:nvPr/>
          </p:nvSpPr>
          <p:spPr>
            <a:xfrm rot="-5400000">
              <a:off x="5366325" y="2335504"/>
              <a:ext cx="25200" cy="532200"/>
            </a:xfrm>
            <a:prstGeom prst="rect">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rot="-5400000">
              <a:off x="4836311" y="2333254"/>
              <a:ext cx="25200" cy="5367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 name="Google Shape;33;p4"/>
          <p:cNvSpPr txBox="1"/>
          <p:nvPr>
            <p:ph type="title"/>
          </p:nvPr>
        </p:nvSpPr>
        <p:spPr>
          <a:xfrm>
            <a:off x="729450" y="1758200"/>
            <a:ext cx="7688700" cy="713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4" name="Google Shape;34;p4"/>
          <p:cNvSpPr txBox="1"/>
          <p:nvPr>
            <p:ph idx="1" type="body"/>
          </p:nvPr>
        </p:nvSpPr>
        <p:spPr>
          <a:xfrm>
            <a:off x="729450" y="2771833"/>
            <a:ext cx="7688700" cy="30147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5" name="Google Shape;35;p4"/>
          <p:cNvSpPr txBox="1"/>
          <p:nvPr>
            <p:ph idx="12" type="sldNum"/>
          </p:nvPr>
        </p:nvSpPr>
        <p:spPr>
          <a:xfrm>
            <a:off x="8536302" y="6333134"/>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6" name="Shape 36"/>
        <p:cNvGrpSpPr/>
        <p:nvPr/>
      </p:nvGrpSpPr>
      <p:grpSpPr>
        <a:xfrm>
          <a:off x="0" y="0"/>
          <a:ext cx="0" cy="0"/>
          <a:chOff x="0" y="0"/>
          <a:chExt cx="0" cy="0"/>
        </a:xfrm>
      </p:grpSpPr>
      <p:sp>
        <p:nvSpPr>
          <p:cNvPr id="37" name="Google Shape;37;p5"/>
          <p:cNvSpPr/>
          <p:nvPr/>
        </p:nvSpPr>
        <p:spPr>
          <a:xfrm>
            <a:off x="0" y="0"/>
            <a:ext cx="9144000" cy="650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 name="Google Shape;38;p5"/>
          <p:cNvGrpSpPr/>
          <p:nvPr/>
        </p:nvGrpSpPr>
        <p:grpSpPr>
          <a:xfrm>
            <a:off x="830392" y="1588427"/>
            <a:ext cx="745763" cy="61102"/>
            <a:chOff x="4580561" y="2589004"/>
            <a:chExt cx="1064464" cy="25200"/>
          </a:xfrm>
        </p:grpSpPr>
        <p:sp>
          <p:nvSpPr>
            <p:cNvPr id="39" name="Google Shape;39;p5"/>
            <p:cNvSpPr/>
            <p:nvPr/>
          </p:nvSpPr>
          <p:spPr>
            <a:xfrm rot="-5400000">
              <a:off x="5366325" y="2335504"/>
              <a:ext cx="25200" cy="532200"/>
            </a:xfrm>
            <a:prstGeom prst="rect">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5"/>
            <p:cNvSpPr/>
            <p:nvPr/>
          </p:nvSpPr>
          <p:spPr>
            <a:xfrm rot="-5400000">
              <a:off x="4836311" y="2333254"/>
              <a:ext cx="25200" cy="5367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 name="Google Shape;41;p5"/>
          <p:cNvSpPr txBox="1"/>
          <p:nvPr>
            <p:ph type="title"/>
          </p:nvPr>
        </p:nvSpPr>
        <p:spPr>
          <a:xfrm>
            <a:off x="729450" y="1758200"/>
            <a:ext cx="7688400" cy="713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2" name="Google Shape;42;p5"/>
          <p:cNvSpPr txBox="1"/>
          <p:nvPr>
            <p:ph idx="1" type="body"/>
          </p:nvPr>
        </p:nvSpPr>
        <p:spPr>
          <a:xfrm>
            <a:off x="729325" y="2771833"/>
            <a:ext cx="3774300" cy="30147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3" name="Google Shape;43;p5"/>
          <p:cNvSpPr txBox="1"/>
          <p:nvPr>
            <p:ph idx="2" type="body"/>
          </p:nvPr>
        </p:nvSpPr>
        <p:spPr>
          <a:xfrm>
            <a:off x="4643604" y="2771833"/>
            <a:ext cx="3774300" cy="30147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4" name="Google Shape;44;p5"/>
          <p:cNvSpPr txBox="1"/>
          <p:nvPr>
            <p:ph idx="12" type="sldNum"/>
          </p:nvPr>
        </p:nvSpPr>
        <p:spPr>
          <a:xfrm>
            <a:off x="8536302" y="6333134"/>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6"/>
          <p:cNvSpPr/>
          <p:nvPr/>
        </p:nvSpPr>
        <p:spPr>
          <a:xfrm>
            <a:off x="0" y="0"/>
            <a:ext cx="9144000" cy="650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 name="Google Shape;47;p6"/>
          <p:cNvGrpSpPr/>
          <p:nvPr/>
        </p:nvGrpSpPr>
        <p:grpSpPr>
          <a:xfrm>
            <a:off x="830392" y="1588427"/>
            <a:ext cx="745763" cy="61102"/>
            <a:chOff x="4580561" y="2589004"/>
            <a:chExt cx="1064464" cy="25200"/>
          </a:xfrm>
        </p:grpSpPr>
        <p:sp>
          <p:nvSpPr>
            <p:cNvPr id="48" name="Google Shape;48;p6"/>
            <p:cNvSpPr/>
            <p:nvPr/>
          </p:nvSpPr>
          <p:spPr>
            <a:xfrm rot="-5400000">
              <a:off x="5366325" y="2335504"/>
              <a:ext cx="25200" cy="532200"/>
            </a:xfrm>
            <a:prstGeom prst="rect">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6"/>
            <p:cNvSpPr/>
            <p:nvPr/>
          </p:nvSpPr>
          <p:spPr>
            <a:xfrm rot="-5400000">
              <a:off x="4836311" y="2333254"/>
              <a:ext cx="25200" cy="5367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 name="Google Shape;50;p6"/>
          <p:cNvSpPr txBox="1"/>
          <p:nvPr>
            <p:ph type="title"/>
          </p:nvPr>
        </p:nvSpPr>
        <p:spPr>
          <a:xfrm>
            <a:off x="729450" y="1758200"/>
            <a:ext cx="7688400" cy="713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1" name="Google Shape;51;p6"/>
          <p:cNvSpPr txBox="1"/>
          <p:nvPr>
            <p:ph idx="12" type="sldNum"/>
          </p:nvPr>
        </p:nvSpPr>
        <p:spPr>
          <a:xfrm>
            <a:off x="8536302" y="6333134"/>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2" name="Shape 52"/>
        <p:cNvGrpSpPr/>
        <p:nvPr/>
      </p:nvGrpSpPr>
      <p:grpSpPr>
        <a:xfrm>
          <a:off x="0" y="0"/>
          <a:ext cx="0" cy="0"/>
          <a:chOff x="0" y="0"/>
          <a:chExt cx="0" cy="0"/>
        </a:xfrm>
      </p:grpSpPr>
      <p:sp>
        <p:nvSpPr>
          <p:cNvPr id="53" name="Google Shape;53;p7"/>
          <p:cNvSpPr/>
          <p:nvPr/>
        </p:nvSpPr>
        <p:spPr>
          <a:xfrm>
            <a:off x="0" y="0"/>
            <a:ext cx="9144000" cy="650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 name="Google Shape;54;p7"/>
          <p:cNvGrpSpPr/>
          <p:nvPr/>
        </p:nvGrpSpPr>
        <p:grpSpPr>
          <a:xfrm>
            <a:off x="830392" y="1588427"/>
            <a:ext cx="745763" cy="61102"/>
            <a:chOff x="4580561" y="2589004"/>
            <a:chExt cx="1064464" cy="25200"/>
          </a:xfrm>
        </p:grpSpPr>
        <p:sp>
          <p:nvSpPr>
            <p:cNvPr id="55" name="Google Shape;55;p7"/>
            <p:cNvSpPr/>
            <p:nvPr/>
          </p:nvSpPr>
          <p:spPr>
            <a:xfrm rot="-5400000">
              <a:off x="5366325" y="2335504"/>
              <a:ext cx="25200" cy="532200"/>
            </a:xfrm>
            <a:prstGeom prst="rect">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7"/>
            <p:cNvSpPr/>
            <p:nvPr/>
          </p:nvSpPr>
          <p:spPr>
            <a:xfrm rot="-5400000">
              <a:off x="4836311" y="2333254"/>
              <a:ext cx="25200" cy="5367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7"/>
          <p:cNvSpPr txBox="1"/>
          <p:nvPr>
            <p:ph type="title"/>
          </p:nvPr>
        </p:nvSpPr>
        <p:spPr>
          <a:xfrm>
            <a:off x="730000" y="1758200"/>
            <a:ext cx="3300900" cy="18420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8" name="Google Shape;58;p7"/>
          <p:cNvSpPr txBox="1"/>
          <p:nvPr>
            <p:ph idx="1" type="body"/>
          </p:nvPr>
        </p:nvSpPr>
        <p:spPr>
          <a:xfrm>
            <a:off x="721225" y="3708967"/>
            <a:ext cx="3300900" cy="2130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9" name="Google Shape;59;p7"/>
          <p:cNvSpPr txBox="1"/>
          <p:nvPr>
            <p:ph idx="12" type="sldNum"/>
          </p:nvPr>
        </p:nvSpPr>
        <p:spPr>
          <a:xfrm>
            <a:off x="8536302" y="6333134"/>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60" name="Shape 60"/>
        <p:cNvGrpSpPr/>
        <p:nvPr/>
      </p:nvGrpSpPr>
      <p:grpSpPr>
        <a:xfrm>
          <a:off x="0" y="0"/>
          <a:ext cx="0" cy="0"/>
          <a:chOff x="0" y="0"/>
          <a:chExt cx="0" cy="0"/>
        </a:xfrm>
      </p:grpSpPr>
      <p:grpSp>
        <p:nvGrpSpPr>
          <p:cNvPr id="61" name="Google Shape;61;p8"/>
          <p:cNvGrpSpPr/>
          <p:nvPr/>
        </p:nvGrpSpPr>
        <p:grpSpPr>
          <a:xfrm>
            <a:off x="830392" y="5558926"/>
            <a:ext cx="745763" cy="61102"/>
            <a:chOff x="4580561" y="2589004"/>
            <a:chExt cx="1064464" cy="25200"/>
          </a:xfrm>
        </p:grpSpPr>
        <p:sp>
          <p:nvSpPr>
            <p:cNvPr id="62" name="Google Shape;62;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 name="Google Shape;64;p8"/>
          <p:cNvSpPr txBox="1"/>
          <p:nvPr>
            <p:ph type="title"/>
          </p:nvPr>
        </p:nvSpPr>
        <p:spPr>
          <a:xfrm>
            <a:off x="729450" y="1152400"/>
            <a:ext cx="7021200" cy="39801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5" name="Google Shape;65;p8"/>
          <p:cNvSpPr txBox="1"/>
          <p:nvPr>
            <p:ph idx="12" type="sldNum"/>
          </p:nvPr>
        </p:nvSpPr>
        <p:spPr>
          <a:xfrm>
            <a:off x="8536302" y="6333134"/>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6" name="Shape 66"/>
        <p:cNvGrpSpPr/>
        <p:nvPr/>
      </p:nvGrpSpPr>
      <p:grpSpPr>
        <a:xfrm>
          <a:off x="0" y="0"/>
          <a:ext cx="0" cy="0"/>
          <a:chOff x="0" y="0"/>
          <a:chExt cx="0" cy="0"/>
        </a:xfrm>
      </p:grpSpPr>
      <p:sp>
        <p:nvSpPr>
          <p:cNvPr id="67" name="Google Shape;67;p9"/>
          <p:cNvSpPr/>
          <p:nvPr/>
        </p:nvSpPr>
        <p:spPr>
          <a:xfrm>
            <a:off x="0" y="0"/>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 name="Google Shape;68;p9"/>
          <p:cNvGrpSpPr/>
          <p:nvPr/>
        </p:nvGrpSpPr>
        <p:grpSpPr>
          <a:xfrm>
            <a:off x="830392" y="1588427"/>
            <a:ext cx="745763" cy="61102"/>
            <a:chOff x="4580561" y="2589004"/>
            <a:chExt cx="1064464" cy="25200"/>
          </a:xfrm>
        </p:grpSpPr>
        <p:sp>
          <p:nvSpPr>
            <p:cNvPr id="69" name="Google Shape;69;p9"/>
            <p:cNvSpPr/>
            <p:nvPr/>
          </p:nvSpPr>
          <p:spPr>
            <a:xfrm rot="-5400000">
              <a:off x="5366325" y="2335504"/>
              <a:ext cx="25200" cy="532200"/>
            </a:xfrm>
            <a:prstGeom prst="rect">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9"/>
            <p:cNvSpPr/>
            <p:nvPr/>
          </p:nvSpPr>
          <p:spPr>
            <a:xfrm rot="-5400000">
              <a:off x="4836311" y="2333254"/>
              <a:ext cx="25200" cy="5367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 name="Google Shape;71;p9"/>
          <p:cNvSpPr txBox="1"/>
          <p:nvPr>
            <p:ph type="title"/>
          </p:nvPr>
        </p:nvSpPr>
        <p:spPr>
          <a:xfrm>
            <a:off x="730000" y="1758200"/>
            <a:ext cx="3300900" cy="2249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72" name="Google Shape;72;p9"/>
          <p:cNvSpPr txBox="1"/>
          <p:nvPr>
            <p:ph idx="1" type="subTitle"/>
          </p:nvPr>
        </p:nvSpPr>
        <p:spPr>
          <a:xfrm>
            <a:off x="724950" y="4215367"/>
            <a:ext cx="3300900" cy="1011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73" name="Google Shape;73;p9"/>
          <p:cNvSpPr txBox="1"/>
          <p:nvPr>
            <p:ph idx="2" type="body"/>
          </p:nvPr>
        </p:nvSpPr>
        <p:spPr>
          <a:xfrm>
            <a:off x="5174225" y="1803500"/>
            <a:ext cx="3374400" cy="4034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4" name="Google Shape;74;p9"/>
          <p:cNvSpPr txBox="1"/>
          <p:nvPr>
            <p:ph idx="12" type="sldNum"/>
          </p:nvPr>
        </p:nvSpPr>
        <p:spPr>
          <a:xfrm>
            <a:off x="8536302" y="6333134"/>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5" name="Shape 75"/>
        <p:cNvGrpSpPr/>
        <p:nvPr/>
      </p:nvGrpSpPr>
      <p:grpSpPr>
        <a:xfrm>
          <a:off x="0" y="0"/>
          <a:ext cx="0" cy="0"/>
          <a:chOff x="0" y="0"/>
          <a:chExt cx="0" cy="0"/>
        </a:xfrm>
      </p:grpSpPr>
      <p:sp>
        <p:nvSpPr>
          <p:cNvPr id="76" name="Google Shape;76;p10"/>
          <p:cNvSpPr txBox="1"/>
          <p:nvPr>
            <p:ph idx="1" type="body"/>
          </p:nvPr>
        </p:nvSpPr>
        <p:spPr>
          <a:xfrm>
            <a:off x="724950" y="5830068"/>
            <a:ext cx="7697400" cy="614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77" name="Google Shape;77;p10"/>
          <p:cNvSpPr txBox="1"/>
          <p:nvPr>
            <p:ph idx="12" type="sldNum"/>
          </p:nvPr>
        </p:nvSpPr>
        <p:spPr>
          <a:xfrm>
            <a:off x="8536302" y="6333134"/>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11" name="Google Shape;11;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12" name="Google Shape;12;p1"/>
          <p:cNvSpPr txBox="1"/>
          <p:nvPr>
            <p:ph idx="12" type="sldNum"/>
          </p:nvPr>
        </p:nvSpPr>
        <p:spPr>
          <a:xfrm>
            <a:off x="8536302" y="6333134"/>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pic>
        <p:nvPicPr>
          <p:cNvPr id="13" name="Google Shape;13;p1"/>
          <p:cNvPicPr preferRelativeResize="0"/>
          <p:nvPr/>
        </p:nvPicPr>
        <p:blipFill>
          <a:blip r:embed="rId1">
            <a:alphaModFix/>
          </a:blip>
          <a:stretch>
            <a:fillRect/>
          </a:stretch>
        </p:blipFill>
        <p:spPr>
          <a:xfrm>
            <a:off x="7151350" y="5812325"/>
            <a:ext cx="1933651" cy="8888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cmnadeau@uri.edu" TargetMode="External"/><Relationship Id="rId4" Type="http://schemas.openxmlformats.org/officeDocument/2006/relationships/hyperlink" Target="mailto:gkhanna@uri.edu" TargetMode="External"/><Relationship Id="rId5" Type="http://schemas.openxmlformats.org/officeDocument/2006/relationships/hyperlink" Target="mailto:robcoyne@uri.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comments" Target="../comments/comment2.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comments" Target="../comments/commen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comments" Target="../comments/commen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comments" Target="../comments/commen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comments" Target="../comments/commen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4"/>
          <p:cNvSpPr txBox="1"/>
          <p:nvPr>
            <p:ph type="ctrTitle"/>
          </p:nvPr>
        </p:nvSpPr>
        <p:spPr>
          <a:xfrm>
            <a:off x="727950" y="2072992"/>
            <a:ext cx="7688100" cy="2219700"/>
          </a:xfrm>
          <a:prstGeom prst="rect">
            <a:avLst/>
          </a:prstGeom>
          <a:noFill/>
          <a:ln>
            <a:noFill/>
          </a:ln>
        </p:spPr>
        <p:txBody>
          <a:bodyPr anchorCtr="0" anchor="ctr" bIns="45700" lIns="91425" spcFirstLastPara="1" rIns="91425" wrap="square" tIns="45700">
            <a:noAutofit/>
          </a:bodyPr>
          <a:lstStyle/>
          <a:p>
            <a:pPr indent="0" lvl="0" marL="0" rtl="0" algn="ctr">
              <a:lnSpc>
                <a:spcPct val="120000"/>
              </a:lnSpc>
              <a:spcBef>
                <a:spcPts val="0"/>
              </a:spcBef>
              <a:spcAft>
                <a:spcPts val="0"/>
              </a:spcAft>
              <a:buNone/>
            </a:pPr>
            <a:r>
              <a:rPr lang="en-US" sz="3200">
                <a:solidFill>
                  <a:srgbClr val="222222"/>
                </a:solidFill>
                <a:latin typeface="Roboto"/>
                <a:ea typeface="Roboto"/>
                <a:cs typeface="Roboto"/>
                <a:sym typeface="Roboto"/>
              </a:rPr>
              <a:t>An optimized search algorithm for gravitational waves from post-merger remnants</a:t>
            </a:r>
            <a:endParaRPr sz="3200">
              <a:solidFill>
                <a:srgbClr val="222222"/>
              </a:solidFill>
              <a:latin typeface="Roboto"/>
              <a:ea typeface="Roboto"/>
              <a:cs typeface="Roboto"/>
              <a:sym typeface="Roboto"/>
            </a:endParaRPr>
          </a:p>
          <a:p>
            <a:pPr indent="0" lvl="0" marL="0" marR="0" rtl="0" algn="ctr">
              <a:lnSpc>
                <a:spcPct val="100000"/>
              </a:lnSpc>
              <a:spcBef>
                <a:spcPts val="600"/>
              </a:spcBef>
              <a:spcAft>
                <a:spcPts val="0"/>
              </a:spcAft>
              <a:buClr>
                <a:srgbClr val="93CDDD"/>
              </a:buClr>
              <a:buSzPts val="4800"/>
              <a:buFont typeface="Calibri"/>
              <a:buNone/>
            </a:pPr>
            <a:r>
              <a:t/>
            </a:r>
            <a:endParaRPr sz="4800"/>
          </a:p>
        </p:txBody>
      </p:sp>
      <p:sp>
        <p:nvSpPr>
          <p:cNvPr id="99" name="Google Shape;99;p14"/>
          <p:cNvSpPr txBox="1"/>
          <p:nvPr>
            <p:ph idx="1" type="subTitle"/>
          </p:nvPr>
        </p:nvSpPr>
        <p:spPr>
          <a:xfrm>
            <a:off x="729627" y="4230533"/>
            <a:ext cx="7688100" cy="721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92CCDC"/>
              </a:buClr>
              <a:buSzPts val="2000"/>
              <a:buNone/>
            </a:pPr>
            <a:r>
              <a:rPr lang="en-US" sz="1800">
                <a:solidFill>
                  <a:srgbClr val="999999"/>
                </a:solidFill>
                <a:latin typeface="Roboto"/>
                <a:ea typeface="Roboto"/>
                <a:cs typeface="Roboto"/>
                <a:sym typeface="Roboto"/>
              </a:rPr>
              <a:t>Student: 	Christopher Nadeau, University of Rhode Island</a:t>
            </a:r>
            <a:endParaRPr sz="1400">
              <a:solidFill>
                <a:srgbClr val="999999"/>
              </a:solidFill>
              <a:latin typeface="Roboto"/>
              <a:ea typeface="Roboto"/>
              <a:cs typeface="Roboto"/>
              <a:sym typeface="Roboto"/>
            </a:endParaRPr>
          </a:p>
          <a:p>
            <a:pPr indent="0" lvl="0" marL="0" rtl="0" algn="l">
              <a:spcBef>
                <a:spcPts val="400"/>
              </a:spcBef>
              <a:spcAft>
                <a:spcPts val="0"/>
              </a:spcAft>
              <a:buClr>
                <a:srgbClr val="92CCDC"/>
              </a:buClr>
              <a:buSzPts val="2000"/>
              <a:buNone/>
            </a:pPr>
            <a:r>
              <a:rPr lang="en-US" sz="1800">
                <a:solidFill>
                  <a:srgbClr val="999999"/>
                </a:solidFill>
                <a:latin typeface="Roboto"/>
                <a:ea typeface="Roboto"/>
                <a:cs typeface="Roboto"/>
                <a:sym typeface="Roboto"/>
              </a:rPr>
              <a:t>			 </a:t>
            </a:r>
            <a:r>
              <a:rPr lang="en-US" sz="1800" u="sng">
                <a:solidFill>
                  <a:schemeClr val="hlink"/>
                </a:solidFill>
                <a:latin typeface="Roboto"/>
                <a:ea typeface="Roboto"/>
                <a:cs typeface="Roboto"/>
                <a:sym typeface="Roboto"/>
                <a:hlinkClick r:id="rId3"/>
              </a:rPr>
              <a:t>cmnadeau@uri.edu</a:t>
            </a:r>
            <a:endParaRPr sz="1800">
              <a:solidFill>
                <a:srgbClr val="999999"/>
              </a:solidFill>
              <a:latin typeface="Roboto"/>
              <a:ea typeface="Roboto"/>
              <a:cs typeface="Roboto"/>
              <a:sym typeface="Roboto"/>
            </a:endParaRPr>
          </a:p>
          <a:p>
            <a:pPr indent="0" lvl="0" marL="0" rtl="0" algn="l">
              <a:spcBef>
                <a:spcPts val="400"/>
              </a:spcBef>
              <a:spcAft>
                <a:spcPts val="0"/>
              </a:spcAft>
              <a:buClr>
                <a:srgbClr val="92CCDC"/>
              </a:buClr>
              <a:buSzPts val="2000"/>
              <a:buNone/>
            </a:pPr>
            <a:r>
              <a:rPr lang="en-US" sz="1800">
                <a:solidFill>
                  <a:srgbClr val="999999"/>
                </a:solidFill>
                <a:latin typeface="Roboto"/>
                <a:ea typeface="Roboto"/>
                <a:cs typeface="Roboto"/>
                <a:sym typeface="Roboto"/>
              </a:rPr>
              <a:t>Mentor: Dr. Gaurav Khanna, URI</a:t>
            </a:r>
            <a:endParaRPr sz="1400">
              <a:solidFill>
                <a:srgbClr val="999999"/>
              </a:solidFill>
              <a:latin typeface="Roboto"/>
              <a:ea typeface="Roboto"/>
              <a:cs typeface="Roboto"/>
              <a:sym typeface="Roboto"/>
            </a:endParaRPr>
          </a:p>
          <a:p>
            <a:pPr indent="0" lvl="0" marL="0" rtl="0" algn="l">
              <a:spcBef>
                <a:spcPts val="400"/>
              </a:spcBef>
              <a:spcAft>
                <a:spcPts val="0"/>
              </a:spcAft>
              <a:buClr>
                <a:srgbClr val="92CCDC"/>
              </a:buClr>
              <a:buSzPts val="2000"/>
              <a:buNone/>
            </a:pPr>
            <a:r>
              <a:rPr lang="en-US" sz="1800">
                <a:solidFill>
                  <a:srgbClr val="999999"/>
                </a:solidFill>
                <a:latin typeface="Roboto"/>
                <a:ea typeface="Roboto"/>
                <a:cs typeface="Roboto"/>
                <a:sym typeface="Roboto"/>
              </a:rPr>
              <a:t>			</a:t>
            </a:r>
            <a:r>
              <a:rPr lang="en-US" sz="1800" u="sng">
                <a:solidFill>
                  <a:schemeClr val="hlink"/>
                </a:solidFill>
                <a:latin typeface="Roboto"/>
                <a:ea typeface="Roboto"/>
                <a:cs typeface="Roboto"/>
                <a:sym typeface="Roboto"/>
                <a:hlinkClick r:id="rId4"/>
              </a:rPr>
              <a:t>gkhanna@uri.edu</a:t>
            </a:r>
            <a:endParaRPr sz="1800">
              <a:solidFill>
                <a:srgbClr val="999999"/>
              </a:solidFill>
              <a:latin typeface="Roboto"/>
              <a:ea typeface="Roboto"/>
              <a:cs typeface="Roboto"/>
              <a:sym typeface="Roboto"/>
            </a:endParaRPr>
          </a:p>
          <a:p>
            <a:pPr indent="0" lvl="0" marL="0" rtl="0" algn="l">
              <a:spcBef>
                <a:spcPts val="400"/>
              </a:spcBef>
              <a:spcAft>
                <a:spcPts val="0"/>
              </a:spcAft>
              <a:buClr>
                <a:srgbClr val="92CCDC"/>
              </a:buClr>
              <a:buSzPts val="2000"/>
              <a:buNone/>
            </a:pPr>
            <a:r>
              <a:rPr lang="en-US" sz="1800">
                <a:solidFill>
                  <a:srgbClr val="999999"/>
                </a:solidFill>
                <a:latin typeface="Roboto"/>
                <a:ea typeface="Roboto"/>
                <a:cs typeface="Roboto"/>
                <a:sym typeface="Roboto"/>
              </a:rPr>
              <a:t>Researcher: Dr. Rob Coyne, URI</a:t>
            </a:r>
            <a:endParaRPr sz="1800">
              <a:solidFill>
                <a:srgbClr val="999999"/>
              </a:solidFill>
              <a:latin typeface="Roboto"/>
              <a:ea typeface="Roboto"/>
              <a:cs typeface="Roboto"/>
              <a:sym typeface="Roboto"/>
            </a:endParaRPr>
          </a:p>
          <a:p>
            <a:pPr indent="0" lvl="0" marL="0" rtl="0" algn="l">
              <a:spcBef>
                <a:spcPts val="400"/>
              </a:spcBef>
              <a:spcAft>
                <a:spcPts val="0"/>
              </a:spcAft>
              <a:buClr>
                <a:srgbClr val="92CCDC"/>
              </a:buClr>
              <a:buSzPts val="2000"/>
              <a:buNone/>
            </a:pPr>
            <a:r>
              <a:rPr lang="en-US" sz="1800">
                <a:solidFill>
                  <a:srgbClr val="999999"/>
                </a:solidFill>
                <a:latin typeface="Roboto"/>
                <a:ea typeface="Roboto"/>
                <a:cs typeface="Roboto"/>
                <a:sym typeface="Roboto"/>
              </a:rPr>
              <a:t>			</a:t>
            </a:r>
            <a:r>
              <a:rPr lang="en-US" sz="1800" u="sng">
                <a:solidFill>
                  <a:schemeClr val="hlink"/>
                </a:solidFill>
                <a:latin typeface="Roboto"/>
                <a:ea typeface="Roboto"/>
                <a:cs typeface="Roboto"/>
                <a:sym typeface="Roboto"/>
                <a:hlinkClick r:id="rId5"/>
              </a:rPr>
              <a:t>robcoyne@uri.edu</a:t>
            </a:r>
            <a:endParaRPr sz="1800">
              <a:solidFill>
                <a:srgbClr val="999999"/>
              </a:solidFill>
              <a:latin typeface="Roboto"/>
              <a:ea typeface="Roboto"/>
              <a:cs typeface="Roboto"/>
              <a:sym typeface="Roboto"/>
            </a:endParaRPr>
          </a:p>
          <a:p>
            <a:pPr indent="0" lvl="0" marL="0" rtl="0" algn="l">
              <a:spcBef>
                <a:spcPts val="320"/>
              </a:spcBef>
              <a:spcAft>
                <a:spcPts val="0"/>
              </a:spcAft>
              <a:buClr>
                <a:srgbClr val="92CCDC"/>
              </a:buClr>
              <a:buSzPts val="1600"/>
              <a:buNone/>
            </a:pPr>
            <a:r>
              <a:t/>
            </a:r>
            <a:endParaRPr sz="1400">
              <a:solidFill>
                <a:srgbClr val="999999"/>
              </a:solidFill>
              <a:latin typeface="Roboto"/>
              <a:ea typeface="Roboto"/>
              <a:cs typeface="Roboto"/>
              <a:sym typeface="Roboto"/>
            </a:endParaRPr>
          </a:p>
        </p:txBody>
      </p:sp>
      <p:sp>
        <p:nvSpPr>
          <p:cNvPr id="100" name="Google Shape;100;p14"/>
          <p:cNvSpPr txBox="1"/>
          <p:nvPr/>
        </p:nvSpPr>
        <p:spPr>
          <a:xfrm>
            <a:off x="243250" y="6296700"/>
            <a:ext cx="2292300" cy="56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999999"/>
                </a:solidFill>
                <a:latin typeface="Roboto"/>
                <a:ea typeface="Roboto"/>
                <a:cs typeface="Roboto"/>
                <a:sym typeface="Roboto"/>
              </a:rPr>
              <a:t>02/10/21</a:t>
            </a:r>
            <a:endParaRPr>
              <a:solidFill>
                <a:srgbClr val="999999"/>
              </a:solidFill>
              <a:latin typeface="Roboto"/>
              <a:ea typeface="Roboto"/>
              <a:cs typeface="Roboto"/>
              <a:sym typeface="Roboto"/>
            </a:endParaRPr>
          </a:p>
          <a:p>
            <a:pPr indent="0" lvl="0" marL="0" rtl="0" algn="l">
              <a:spcBef>
                <a:spcPts val="0"/>
              </a:spcBef>
              <a:spcAft>
                <a:spcPts val="0"/>
              </a:spcAft>
              <a:buNone/>
            </a:pPr>
            <a:r>
              <a:t/>
            </a:r>
            <a:endParaRPr>
              <a:solidFill>
                <a:srgbClr val="999999"/>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5"/>
          <p:cNvSpPr txBox="1"/>
          <p:nvPr>
            <p:ph type="title"/>
          </p:nvPr>
        </p:nvSpPr>
        <p:spPr>
          <a:xfrm>
            <a:off x="457200" y="45718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0"/>
              </a:spcBef>
              <a:spcAft>
                <a:spcPts val="0"/>
              </a:spcAft>
              <a:buNone/>
            </a:pPr>
            <a:r>
              <a:rPr lang="en-US" sz="2300">
                <a:solidFill>
                  <a:srgbClr val="222222"/>
                </a:solidFill>
                <a:highlight>
                  <a:srgbClr val="FFFFFF"/>
                </a:highlight>
                <a:latin typeface="Arial"/>
                <a:ea typeface="Arial"/>
                <a:cs typeface="Arial"/>
                <a:sym typeface="Arial"/>
              </a:rPr>
              <a:t>An optimized search algorithm for gravitational waves from post-merger remnants</a:t>
            </a:r>
            <a:endParaRPr sz="2300">
              <a:solidFill>
                <a:srgbClr val="222222"/>
              </a:solidFill>
              <a:highlight>
                <a:srgbClr val="FFFFFF"/>
              </a:highlight>
              <a:latin typeface="Arial"/>
              <a:ea typeface="Arial"/>
              <a:cs typeface="Arial"/>
              <a:sym typeface="Arial"/>
            </a:endParaRPr>
          </a:p>
          <a:p>
            <a:pPr indent="0" lvl="0" marL="0" rtl="0" algn="ctr">
              <a:spcBef>
                <a:spcPts val="600"/>
              </a:spcBef>
              <a:spcAft>
                <a:spcPts val="0"/>
              </a:spcAft>
              <a:buClr>
                <a:srgbClr val="93CDDD"/>
              </a:buClr>
              <a:buSzPts val="4400"/>
              <a:buFont typeface="Calibri"/>
              <a:buNone/>
            </a:pPr>
            <a:r>
              <a:t/>
            </a:r>
            <a:endParaRPr/>
          </a:p>
        </p:txBody>
      </p:sp>
      <p:sp>
        <p:nvSpPr>
          <p:cNvPr id="106" name="Google Shape;106;p15"/>
          <p:cNvSpPr txBox="1"/>
          <p:nvPr>
            <p:ph idx="1" type="body"/>
          </p:nvPr>
        </p:nvSpPr>
        <p:spPr>
          <a:xfrm>
            <a:off x="457200" y="1600201"/>
            <a:ext cx="8229600" cy="3962400"/>
          </a:xfrm>
          <a:prstGeom prst="rect">
            <a:avLst/>
          </a:prstGeom>
          <a:noFill/>
          <a:ln>
            <a:noFill/>
          </a:ln>
        </p:spPr>
        <p:txBody>
          <a:bodyPr anchorCtr="0" anchor="t" bIns="45700" lIns="91425" spcFirstLastPara="1" rIns="91425" wrap="square" tIns="45700">
            <a:noAutofit/>
          </a:bodyPr>
          <a:lstStyle/>
          <a:p>
            <a:pPr indent="-387350" lvl="0" marL="457200" rtl="0" algn="l">
              <a:spcBef>
                <a:spcPts val="0"/>
              </a:spcBef>
              <a:spcAft>
                <a:spcPts val="0"/>
              </a:spcAft>
              <a:buClr>
                <a:srgbClr val="666666"/>
              </a:buClr>
              <a:buSzPts val="2500"/>
              <a:buChar char="➔"/>
            </a:pPr>
            <a:r>
              <a:rPr lang="en-US" sz="2000">
                <a:solidFill>
                  <a:srgbClr val="666666"/>
                </a:solidFill>
              </a:rPr>
              <a:t>The CoCoA algorithm was developed for use to bridge the gap in detection between highly constrained, sensitive searches and generalized searches </a:t>
            </a:r>
            <a:r>
              <a:rPr lang="en-US" sz="2000">
                <a:solidFill>
                  <a:srgbClr val="666666"/>
                </a:solidFill>
              </a:rPr>
              <a:t>more usable in real-time</a:t>
            </a:r>
            <a:r>
              <a:rPr lang="en-US" sz="2000">
                <a:solidFill>
                  <a:srgbClr val="666666"/>
                </a:solidFill>
              </a:rPr>
              <a:t>.</a:t>
            </a:r>
            <a:endParaRPr sz="2000">
              <a:solidFill>
                <a:srgbClr val="666666"/>
              </a:solidFill>
            </a:endParaRPr>
          </a:p>
          <a:p>
            <a:pPr indent="-355600" lvl="0" marL="457200" rtl="0" algn="l">
              <a:spcBef>
                <a:spcPts val="0"/>
              </a:spcBef>
              <a:spcAft>
                <a:spcPts val="0"/>
              </a:spcAft>
              <a:buClr>
                <a:srgbClr val="666666"/>
              </a:buClr>
              <a:buSzPts val="2000"/>
              <a:buChar char="➔"/>
            </a:pPr>
            <a:r>
              <a:rPr lang="en-US" sz="2000">
                <a:solidFill>
                  <a:srgbClr val="666666"/>
                </a:solidFill>
              </a:rPr>
              <a:t>CoCoA </a:t>
            </a:r>
            <a:r>
              <a:rPr lang="en-US" sz="2000">
                <a:solidFill>
                  <a:srgbClr val="666666"/>
                </a:solidFill>
              </a:rPr>
              <a:t>a factor of ~4 improvement in between these two regimes</a:t>
            </a:r>
            <a:endParaRPr sz="2000">
              <a:solidFill>
                <a:srgbClr val="666666"/>
              </a:solidFill>
            </a:endParaRPr>
          </a:p>
          <a:p>
            <a:pPr indent="-355600" lvl="0" marL="457200" rtl="0" algn="l">
              <a:spcBef>
                <a:spcPts val="0"/>
              </a:spcBef>
              <a:spcAft>
                <a:spcPts val="0"/>
              </a:spcAft>
              <a:buClr>
                <a:srgbClr val="666666"/>
              </a:buClr>
              <a:buSzPts val="2000"/>
              <a:buChar char="➔"/>
            </a:pPr>
            <a:r>
              <a:rPr lang="en-US" sz="2000">
                <a:solidFill>
                  <a:srgbClr val="666666"/>
                </a:solidFill>
              </a:rPr>
              <a:t>Current implementation is in the now-outdated Python 2.7. This project calls to update the codebase and ensure it is capable of executing on modern HPC resources</a:t>
            </a:r>
            <a:endParaRPr sz="2000">
              <a:solidFill>
                <a:srgbClr val="666666"/>
              </a:solidFill>
            </a:endParaRPr>
          </a:p>
          <a:p>
            <a:pPr indent="-355600" lvl="0" marL="457200" rtl="0" algn="l">
              <a:spcBef>
                <a:spcPts val="0"/>
              </a:spcBef>
              <a:spcAft>
                <a:spcPts val="0"/>
              </a:spcAft>
              <a:buClr>
                <a:srgbClr val="666666"/>
              </a:buClr>
              <a:buSzPts val="2000"/>
              <a:buChar char="➔"/>
            </a:pPr>
            <a:r>
              <a:rPr lang="en-US" sz="2000">
                <a:solidFill>
                  <a:srgbClr val="666666"/>
                </a:solidFill>
              </a:rPr>
              <a:t>Additionally, some of the most computationally intensive aspects of CoCoA could be adapted to efficiently utilize the graphics-processing unit (GPU) compute elements of modern HPC implementations</a:t>
            </a:r>
            <a:endParaRPr sz="2000">
              <a:solidFill>
                <a:srgbClr val="666666"/>
              </a:solidFill>
            </a:endParaRPr>
          </a:p>
        </p:txBody>
      </p:sp>
      <p:cxnSp>
        <p:nvCxnSpPr>
          <p:cNvPr id="107" name="Google Shape;107;p15"/>
          <p:cNvCxnSpPr/>
          <p:nvPr/>
        </p:nvCxnSpPr>
        <p:spPr>
          <a:xfrm flipH="1">
            <a:off x="914400" y="1394075"/>
            <a:ext cx="7315200" cy="9000"/>
          </a:xfrm>
          <a:prstGeom prst="straightConnector1">
            <a:avLst/>
          </a:prstGeom>
          <a:noFill/>
          <a:ln cap="flat" cmpd="sng" w="28575">
            <a:solidFill>
              <a:srgbClr val="666666"/>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6"/>
          <p:cNvSpPr txBox="1"/>
          <p:nvPr>
            <p:ph type="title"/>
          </p:nvPr>
        </p:nvSpPr>
        <p:spPr>
          <a:xfrm>
            <a:off x="457200" y="45718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0"/>
              </a:spcBef>
              <a:spcAft>
                <a:spcPts val="0"/>
              </a:spcAft>
              <a:buNone/>
            </a:pPr>
            <a:r>
              <a:rPr lang="en-US" sz="2300">
                <a:solidFill>
                  <a:srgbClr val="222222"/>
                </a:solidFill>
                <a:highlight>
                  <a:srgbClr val="FFFFFF"/>
                </a:highlight>
                <a:latin typeface="Arial"/>
                <a:ea typeface="Arial"/>
                <a:cs typeface="Arial"/>
                <a:sym typeface="Arial"/>
              </a:rPr>
              <a:t>An optimized search algorithm for gravitational waves from post-merger remnants</a:t>
            </a:r>
            <a:endParaRPr sz="2300">
              <a:solidFill>
                <a:srgbClr val="222222"/>
              </a:solidFill>
              <a:highlight>
                <a:srgbClr val="FFFFFF"/>
              </a:highlight>
              <a:latin typeface="Arial"/>
              <a:ea typeface="Arial"/>
              <a:cs typeface="Arial"/>
              <a:sym typeface="Arial"/>
            </a:endParaRPr>
          </a:p>
          <a:p>
            <a:pPr indent="0" lvl="0" marL="0" rtl="0" algn="ctr">
              <a:spcBef>
                <a:spcPts val="600"/>
              </a:spcBef>
              <a:spcAft>
                <a:spcPts val="0"/>
              </a:spcAft>
              <a:buClr>
                <a:srgbClr val="93CDDD"/>
              </a:buClr>
              <a:buSzPts val="4400"/>
              <a:buFont typeface="Calibri"/>
              <a:buNone/>
            </a:pPr>
            <a:r>
              <a:t/>
            </a:r>
            <a:endParaRPr/>
          </a:p>
        </p:txBody>
      </p:sp>
      <p:sp>
        <p:nvSpPr>
          <p:cNvPr id="113" name="Google Shape;113;p16"/>
          <p:cNvSpPr txBox="1"/>
          <p:nvPr>
            <p:ph idx="1" type="body"/>
          </p:nvPr>
        </p:nvSpPr>
        <p:spPr>
          <a:xfrm>
            <a:off x="457200" y="2175301"/>
            <a:ext cx="8229600" cy="3962400"/>
          </a:xfrm>
          <a:prstGeom prst="rect">
            <a:avLst/>
          </a:prstGeom>
          <a:noFill/>
          <a:ln>
            <a:noFill/>
          </a:ln>
        </p:spPr>
        <p:txBody>
          <a:bodyPr anchorCtr="0" anchor="t" bIns="45700" lIns="91425" spcFirstLastPara="1" rIns="91425" wrap="square" tIns="45700">
            <a:noAutofit/>
          </a:bodyPr>
          <a:lstStyle/>
          <a:p>
            <a:pPr indent="-355600" lvl="0" marL="457200" rtl="0" algn="l">
              <a:spcBef>
                <a:spcPts val="0"/>
              </a:spcBef>
              <a:spcAft>
                <a:spcPts val="0"/>
              </a:spcAft>
              <a:buClr>
                <a:srgbClr val="666666"/>
              </a:buClr>
              <a:buSzPts val="2000"/>
              <a:buChar char="➔"/>
            </a:pPr>
            <a:r>
              <a:rPr lang="en-US" sz="2000">
                <a:solidFill>
                  <a:srgbClr val="666666"/>
                </a:solidFill>
              </a:rPr>
              <a:t>Gravitational Waves: Ripples in space-time caused by </a:t>
            </a:r>
            <a:r>
              <a:rPr lang="en-US" sz="2000">
                <a:solidFill>
                  <a:srgbClr val="666666"/>
                </a:solidFill>
              </a:rPr>
              <a:t>acceleration of masses </a:t>
            </a:r>
            <a:endParaRPr sz="2000">
              <a:solidFill>
                <a:srgbClr val="666666"/>
              </a:solidFill>
            </a:endParaRPr>
          </a:p>
          <a:p>
            <a:pPr indent="-355600" lvl="0" marL="457200" rtl="0" algn="l">
              <a:spcBef>
                <a:spcPts val="0"/>
              </a:spcBef>
              <a:spcAft>
                <a:spcPts val="0"/>
              </a:spcAft>
              <a:buClr>
                <a:srgbClr val="666666"/>
              </a:buClr>
              <a:buSzPts val="2000"/>
              <a:buChar char="➔"/>
            </a:pPr>
            <a:r>
              <a:rPr lang="en-US" sz="2000">
                <a:solidFill>
                  <a:srgbClr val="666666"/>
                </a:solidFill>
              </a:rPr>
              <a:t>Detectable waves</a:t>
            </a:r>
            <a:r>
              <a:rPr lang="en-US" sz="2000">
                <a:solidFill>
                  <a:srgbClr val="666666"/>
                </a:solidFill>
              </a:rPr>
              <a:t> generally generated by inspiral of </a:t>
            </a:r>
            <a:r>
              <a:rPr lang="en-US" sz="2000">
                <a:solidFill>
                  <a:srgbClr val="666666"/>
                </a:solidFill>
              </a:rPr>
              <a:t>black hole/black hole, neutron star/neutron star, or black hole/neutron star pairs.</a:t>
            </a:r>
            <a:endParaRPr sz="2000">
              <a:solidFill>
                <a:srgbClr val="666666"/>
              </a:solidFill>
            </a:endParaRPr>
          </a:p>
        </p:txBody>
      </p:sp>
      <p:cxnSp>
        <p:nvCxnSpPr>
          <p:cNvPr id="114" name="Google Shape;114;p16"/>
          <p:cNvCxnSpPr/>
          <p:nvPr/>
        </p:nvCxnSpPr>
        <p:spPr>
          <a:xfrm flipH="1">
            <a:off x="914400" y="1394075"/>
            <a:ext cx="7315200" cy="9000"/>
          </a:xfrm>
          <a:prstGeom prst="straightConnector1">
            <a:avLst/>
          </a:prstGeom>
          <a:noFill/>
          <a:ln cap="flat" cmpd="sng" w="28575">
            <a:solidFill>
              <a:srgbClr val="666666"/>
            </a:solidFill>
            <a:prstDash val="solid"/>
            <a:round/>
            <a:headEnd len="med" w="med" type="none"/>
            <a:tailEnd len="med" w="med" type="none"/>
          </a:ln>
        </p:spPr>
      </p:cxnSp>
      <p:sp>
        <p:nvSpPr>
          <p:cNvPr id="115" name="Google Shape;115;p16"/>
          <p:cNvSpPr txBox="1"/>
          <p:nvPr/>
        </p:nvSpPr>
        <p:spPr>
          <a:xfrm>
            <a:off x="651950" y="1600200"/>
            <a:ext cx="2900400" cy="6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solidFill>
                  <a:srgbClr val="666666"/>
                </a:solidFill>
                <a:latin typeface="Roboto"/>
                <a:ea typeface="Roboto"/>
                <a:cs typeface="Roboto"/>
                <a:sym typeface="Roboto"/>
              </a:rPr>
              <a:t>Background:</a:t>
            </a:r>
            <a:endParaRPr sz="3000">
              <a:solidFill>
                <a:srgbClr val="666666"/>
              </a:solidFill>
              <a:latin typeface="Roboto"/>
              <a:ea typeface="Roboto"/>
              <a:cs typeface="Roboto"/>
              <a:sym typeface="Roboto"/>
            </a:endParaRPr>
          </a:p>
        </p:txBody>
      </p:sp>
      <p:pic>
        <p:nvPicPr>
          <p:cNvPr id="116" name="Google Shape;116;p16"/>
          <p:cNvPicPr preferRelativeResize="0"/>
          <p:nvPr/>
        </p:nvPicPr>
        <p:blipFill>
          <a:blip r:embed="rId4">
            <a:alphaModFix/>
          </a:blip>
          <a:stretch>
            <a:fillRect/>
          </a:stretch>
        </p:blipFill>
        <p:spPr>
          <a:xfrm>
            <a:off x="457200" y="4035225"/>
            <a:ext cx="4887124" cy="2468000"/>
          </a:xfrm>
          <a:prstGeom prst="rect">
            <a:avLst/>
          </a:prstGeom>
          <a:noFill/>
          <a:ln>
            <a:noFill/>
          </a:ln>
        </p:spPr>
      </p:pic>
      <p:sp>
        <p:nvSpPr>
          <p:cNvPr id="117" name="Google Shape;117;p16"/>
          <p:cNvSpPr txBox="1"/>
          <p:nvPr/>
        </p:nvSpPr>
        <p:spPr>
          <a:xfrm>
            <a:off x="442263" y="6503225"/>
            <a:ext cx="4917000" cy="3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50">
                <a:solidFill>
                  <a:srgbClr val="7D7D7D"/>
                </a:solidFill>
                <a:highlight>
                  <a:srgbClr val="FFFFFF"/>
                </a:highlight>
              </a:rPr>
              <a:t>Image: R. Hurt, Caltech / JPL</a:t>
            </a:r>
            <a:endParaRPr>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7"/>
          <p:cNvSpPr txBox="1"/>
          <p:nvPr>
            <p:ph type="title"/>
          </p:nvPr>
        </p:nvSpPr>
        <p:spPr>
          <a:xfrm>
            <a:off x="457200" y="45718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0"/>
              </a:spcBef>
              <a:spcAft>
                <a:spcPts val="0"/>
              </a:spcAft>
              <a:buNone/>
            </a:pPr>
            <a:r>
              <a:rPr lang="en-US" sz="2300">
                <a:solidFill>
                  <a:srgbClr val="222222"/>
                </a:solidFill>
                <a:highlight>
                  <a:srgbClr val="FFFFFF"/>
                </a:highlight>
                <a:latin typeface="Arial"/>
                <a:ea typeface="Arial"/>
                <a:cs typeface="Arial"/>
                <a:sym typeface="Arial"/>
              </a:rPr>
              <a:t>An optimized search algorithm for gravitational waves from post-merger remnants</a:t>
            </a:r>
            <a:endParaRPr sz="2300">
              <a:solidFill>
                <a:srgbClr val="222222"/>
              </a:solidFill>
              <a:highlight>
                <a:srgbClr val="FFFFFF"/>
              </a:highlight>
              <a:latin typeface="Arial"/>
              <a:ea typeface="Arial"/>
              <a:cs typeface="Arial"/>
              <a:sym typeface="Arial"/>
            </a:endParaRPr>
          </a:p>
          <a:p>
            <a:pPr indent="0" lvl="0" marL="0" rtl="0" algn="ctr">
              <a:spcBef>
                <a:spcPts val="600"/>
              </a:spcBef>
              <a:spcAft>
                <a:spcPts val="0"/>
              </a:spcAft>
              <a:buClr>
                <a:srgbClr val="93CDDD"/>
              </a:buClr>
              <a:buSzPts val="4400"/>
              <a:buFont typeface="Calibri"/>
              <a:buNone/>
            </a:pPr>
            <a:r>
              <a:t/>
            </a:r>
            <a:endParaRPr/>
          </a:p>
        </p:txBody>
      </p:sp>
      <p:sp>
        <p:nvSpPr>
          <p:cNvPr id="123" name="Google Shape;123;p17"/>
          <p:cNvSpPr txBox="1"/>
          <p:nvPr>
            <p:ph idx="1" type="body"/>
          </p:nvPr>
        </p:nvSpPr>
        <p:spPr>
          <a:xfrm>
            <a:off x="457200" y="2175301"/>
            <a:ext cx="8229600" cy="3962400"/>
          </a:xfrm>
          <a:prstGeom prst="rect">
            <a:avLst/>
          </a:prstGeom>
          <a:noFill/>
          <a:ln>
            <a:noFill/>
          </a:ln>
        </p:spPr>
        <p:txBody>
          <a:bodyPr anchorCtr="0" anchor="t" bIns="45700" lIns="91425" spcFirstLastPara="1" rIns="91425" wrap="square" tIns="45700">
            <a:noAutofit/>
          </a:bodyPr>
          <a:lstStyle/>
          <a:p>
            <a:pPr indent="-355600" lvl="0" marL="457200" rtl="0" algn="l">
              <a:spcBef>
                <a:spcPts val="0"/>
              </a:spcBef>
              <a:spcAft>
                <a:spcPts val="0"/>
              </a:spcAft>
              <a:buClr>
                <a:srgbClr val="666666"/>
              </a:buClr>
              <a:buSzPts val="2000"/>
              <a:buChar char="➔"/>
            </a:pPr>
            <a:r>
              <a:rPr lang="en-US" sz="2000">
                <a:solidFill>
                  <a:srgbClr val="666666"/>
                </a:solidFill>
              </a:rPr>
              <a:t>Laser Interferometer Gravitational Wave Observatory (LIGO, USA) in collaboration with Virgo (EU) and recently KAGRA (JP)</a:t>
            </a:r>
            <a:endParaRPr sz="2000">
              <a:solidFill>
                <a:srgbClr val="666666"/>
              </a:solidFill>
            </a:endParaRPr>
          </a:p>
          <a:p>
            <a:pPr indent="-355600" lvl="0" marL="457200" rtl="0" algn="l">
              <a:spcBef>
                <a:spcPts val="0"/>
              </a:spcBef>
              <a:spcAft>
                <a:spcPts val="0"/>
              </a:spcAft>
              <a:buClr>
                <a:srgbClr val="666666"/>
              </a:buClr>
              <a:buSzPts val="2000"/>
              <a:buChar char="➔"/>
            </a:pPr>
            <a:r>
              <a:rPr lang="en-US" sz="2000">
                <a:solidFill>
                  <a:srgbClr val="666666"/>
                </a:solidFill>
              </a:rPr>
              <a:t>These observatories use hybrid interferometry with beam lengths of several kilometers to </a:t>
            </a:r>
            <a:r>
              <a:rPr lang="en-US" sz="2000">
                <a:solidFill>
                  <a:srgbClr val="666666"/>
                </a:solidFill>
              </a:rPr>
              <a:t>detect movement on the scale of ~10</a:t>
            </a:r>
            <a:r>
              <a:rPr baseline="30000" lang="en-US" sz="2000">
                <a:solidFill>
                  <a:srgbClr val="666666"/>
                </a:solidFill>
              </a:rPr>
              <a:t>-18</a:t>
            </a:r>
            <a:r>
              <a:rPr lang="en-US" sz="2000">
                <a:solidFill>
                  <a:srgbClr val="666666"/>
                </a:solidFill>
              </a:rPr>
              <a:t>m</a:t>
            </a:r>
            <a:endParaRPr sz="2000">
              <a:solidFill>
                <a:srgbClr val="666666"/>
              </a:solidFill>
            </a:endParaRPr>
          </a:p>
        </p:txBody>
      </p:sp>
      <p:cxnSp>
        <p:nvCxnSpPr>
          <p:cNvPr id="124" name="Google Shape;124;p17"/>
          <p:cNvCxnSpPr/>
          <p:nvPr/>
        </p:nvCxnSpPr>
        <p:spPr>
          <a:xfrm flipH="1">
            <a:off x="914400" y="1394075"/>
            <a:ext cx="7315200" cy="9000"/>
          </a:xfrm>
          <a:prstGeom prst="straightConnector1">
            <a:avLst/>
          </a:prstGeom>
          <a:noFill/>
          <a:ln cap="flat" cmpd="sng" w="28575">
            <a:solidFill>
              <a:srgbClr val="666666"/>
            </a:solidFill>
            <a:prstDash val="solid"/>
            <a:round/>
            <a:headEnd len="med" w="med" type="none"/>
            <a:tailEnd len="med" w="med" type="none"/>
          </a:ln>
        </p:spPr>
      </p:cxnSp>
      <p:sp>
        <p:nvSpPr>
          <p:cNvPr id="125" name="Google Shape;125;p17"/>
          <p:cNvSpPr txBox="1"/>
          <p:nvPr/>
        </p:nvSpPr>
        <p:spPr>
          <a:xfrm>
            <a:off x="651950" y="1600200"/>
            <a:ext cx="2900400" cy="6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solidFill>
                  <a:srgbClr val="666666"/>
                </a:solidFill>
                <a:latin typeface="Roboto"/>
                <a:ea typeface="Roboto"/>
                <a:cs typeface="Roboto"/>
                <a:sym typeface="Roboto"/>
              </a:rPr>
              <a:t>Detection</a:t>
            </a:r>
            <a:r>
              <a:rPr lang="en-US" sz="3000">
                <a:solidFill>
                  <a:srgbClr val="666666"/>
                </a:solidFill>
                <a:latin typeface="Roboto"/>
                <a:ea typeface="Roboto"/>
                <a:cs typeface="Roboto"/>
                <a:sym typeface="Roboto"/>
              </a:rPr>
              <a:t>:</a:t>
            </a:r>
            <a:endParaRPr sz="3000">
              <a:solidFill>
                <a:srgbClr val="666666"/>
              </a:solidFill>
              <a:latin typeface="Roboto"/>
              <a:ea typeface="Roboto"/>
              <a:cs typeface="Roboto"/>
              <a:sym typeface="Roboto"/>
            </a:endParaRPr>
          </a:p>
        </p:txBody>
      </p:sp>
      <p:pic>
        <p:nvPicPr>
          <p:cNvPr id="126" name="Google Shape;126;p17"/>
          <p:cNvPicPr preferRelativeResize="0"/>
          <p:nvPr/>
        </p:nvPicPr>
        <p:blipFill>
          <a:blip r:embed="rId4">
            <a:alphaModFix/>
          </a:blip>
          <a:stretch>
            <a:fillRect/>
          </a:stretch>
        </p:blipFill>
        <p:spPr>
          <a:xfrm>
            <a:off x="199550" y="3588250"/>
            <a:ext cx="3682325" cy="2761751"/>
          </a:xfrm>
          <a:prstGeom prst="rect">
            <a:avLst/>
          </a:prstGeom>
          <a:noFill/>
          <a:ln>
            <a:noFill/>
          </a:ln>
        </p:spPr>
      </p:pic>
      <p:sp>
        <p:nvSpPr>
          <p:cNvPr id="127" name="Google Shape;127;p17"/>
          <p:cNvSpPr txBox="1"/>
          <p:nvPr/>
        </p:nvSpPr>
        <p:spPr>
          <a:xfrm>
            <a:off x="442263" y="6503225"/>
            <a:ext cx="4917000" cy="3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50">
                <a:solidFill>
                  <a:srgbClr val="7D7D7D"/>
                </a:solidFill>
                <a:highlight>
                  <a:srgbClr val="FFFFFF"/>
                </a:highlight>
              </a:rPr>
              <a:t>Image: </a:t>
            </a:r>
            <a:r>
              <a:rPr lang="en-US" sz="1150">
                <a:solidFill>
                  <a:srgbClr val="7D7D7D"/>
                </a:solidFill>
                <a:highlight>
                  <a:srgbClr val="FFFFFF"/>
                </a:highlight>
              </a:rPr>
              <a:t>https://www.ligo.caltech.edu/page/ligos-ifo</a:t>
            </a:r>
            <a:endParaRPr>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8"/>
          <p:cNvSpPr txBox="1"/>
          <p:nvPr>
            <p:ph type="title"/>
          </p:nvPr>
        </p:nvSpPr>
        <p:spPr>
          <a:xfrm>
            <a:off x="457200" y="46653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0"/>
              </a:spcBef>
              <a:spcAft>
                <a:spcPts val="0"/>
              </a:spcAft>
              <a:buNone/>
            </a:pPr>
            <a:r>
              <a:rPr lang="en-US" sz="2300">
                <a:solidFill>
                  <a:srgbClr val="222222"/>
                </a:solidFill>
                <a:highlight>
                  <a:srgbClr val="FFFFFF"/>
                </a:highlight>
                <a:latin typeface="Arial"/>
                <a:ea typeface="Arial"/>
                <a:cs typeface="Arial"/>
                <a:sym typeface="Arial"/>
              </a:rPr>
              <a:t>An optimized search algorithm for gravitational waves from post-merger remnants</a:t>
            </a:r>
            <a:endParaRPr sz="2300">
              <a:solidFill>
                <a:srgbClr val="222222"/>
              </a:solidFill>
              <a:highlight>
                <a:srgbClr val="FFFFFF"/>
              </a:highlight>
              <a:latin typeface="Arial"/>
              <a:ea typeface="Arial"/>
              <a:cs typeface="Arial"/>
              <a:sym typeface="Arial"/>
            </a:endParaRPr>
          </a:p>
          <a:p>
            <a:pPr indent="0" lvl="0" marL="0" rtl="0" algn="ctr">
              <a:spcBef>
                <a:spcPts val="600"/>
              </a:spcBef>
              <a:spcAft>
                <a:spcPts val="0"/>
              </a:spcAft>
              <a:buClr>
                <a:srgbClr val="93CDDD"/>
              </a:buClr>
              <a:buSzPts val="4400"/>
              <a:buFont typeface="Calibri"/>
              <a:buNone/>
            </a:pPr>
            <a:r>
              <a:t/>
            </a:r>
            <a:endParaRPr/>
          </a:p>
        </p:txBody>
      </p:sp>
      <p:sp>
        <p:nvSpPr>
          <p:cNvPr id="133" name="Google Shape;133;p18"/>
          <p:cNvSpPr txBox="1"/>
          <p:nvPr/>
        </p:nvSpPr>
        <p:spPr>
          <a:xfrm>
            <a:off x="503750" y="1674750"/>
            <a:ext cx="2920500" cy="6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solidFill>
                  <a:srgbClr val="666666"/>
                </a:solidFill>
                <a:latin typeface="Roboto"/>
                <a:ea typeface="Roboto"/>
                <a:cs typeface="Roboto"/>
                <a:sym typeface="Roboto"/>
              </a:rPr>
              <a:t>Goals/Timeline:</a:t>
            </a:r>
            <a:endParaRPr sz="3000">
              <a:solidFill>
                <a:srgbClr val="666666"/>
              </a:solidFill>
              <a:latin typeface="Roboto"/>
              <a:ea typeface="Roboto"/>
              <a:cs typeface="Roboto"/>
              <a:sym typeface="Roboto"/>
            </a:endParaRPr>
          </a:p>
        </p:txBody>
      </p:sp>
      <p:cxnSp>
        <p:nvCxnSpPr>
          <p:cNvPr id="134" name="Google Shape;134;p18"/>
          <p:cNvCxnSpPr/>
          <p:nvPr/>
        </p:nvCxnSpPr>
        <p:spPr>
          <a:xfrm rot="10800000">
            <a:off x="914400" y="1441200"/>
            <a:ext cx="7315200" cy="9000"/>
          </a:xfrm>
          <a:prstGeom prst="straightConnector1">
            <a:avLst/>
          </a:prstGeom>
          <a:noFill/>
          <a:ln cap="flat" cmpd="sng" w="28575">
            <a:solidFill>
              <a:srgbClr val="666666"/>
            </a:solidFill>
            <a:prstDash val="solid"/>
            <a:round/>
            <a:headEnd len="med" w="med" type="none"/>
            <a:tailEnd len="med" w="med" type="none"/>
          </a:ln>
        </p:spPr>
      </p:cxnSp>
      <p:sp>
        <p:nvSpPr>
          <p:cNvPr id="135" name="Google Shape;135;p18"/>
          <p:cNvSpPr/>
          <p:nvPr/>
        </p:nvSpPr>
        <p:spPr>
          <a:xfrm>
            <a:off x="636200" y="2404150"/>
            <a:ext cx="2628900" cy="914400"/>
          </a:xfrm>
          <a:prstGeom prst="parallelogram">
            <a:avLst>
              <a:gd fmla="val 25000" name="adj"/>
            </a:avLst>
          </a:prstGeom>
          <a:solidFill>
            <a:srgbClr val="CC00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900">
                <a:solidFill>
                  <a:srgbClr val="FFFFFF"/>
                </a:solidFill>
                <a:latin typeface="Roboto"/>
                <a:ea typeface="Roboto"/>
                <a:cs typeface="Roboto"/>
                <a:sym typeface="Roboto"/>
              </a:rPr>
              <a:t>Update to Python 3</a:t>
            </a:r>
            <a:endParaRPr b="1" sz="1900">
              <a:solidFill>
                <a:srgbClr val="FFFFFF"/>
              </a:solidFill>
              <a:latin typeface="Roboto"/>
              <a:ea typeface="Roboto"/>
              <a:cs typeface="Roboto"/>
              <a:sym typeface="Roboto"/>
            </a:endParaRPr>
          </a:p>
        </p:txBody>
      </p:sp>
      <p:sp>
        <p:nvSpPr>
          <p:cNvPr id="136" name="Google Shape;136;p18"/>
          <p:cNvSpPr/>
          <p:nvPr/>
        </p:nvSpPr>
        <p:spPr>
          <a:xfrm>
            <a:off x="3140200" y="3206102"/>
            <a:ext cx="2628900" cy="1143000"/>
          </a:xfrm>
          <a:prstGeom prst="parallelogram">
            <a:avLst>
              <a:gd fmla="val 25000" name="adj"/>
            </a:avLst>
          </a:prstGeom>
          <a:solidFill>
            <a:srgbClr val="666666"/>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latin typeface="Roboto"/>
                <a:ea typeface="Roboto"/>
                <a:cs typeface="Roboto"/>
                <a:sym typeface="Roboto"/>
              </a:rPr>
              <a:t>Ensure compatibility with existing HPC resources</a:t>
            </a:r>
            <a:endParaRPr b="1" sz="1800">
              <a:solidFill>
                <a:srgbClr val="FFFFFF"/>
              </a:solidFill>
              <a:latin typeface="Roboto"/>
              <a:ea typeface="Roboto"/>
              <a:cs typeface="Roboto"/>
              <a:sym typeface="Roboto"/>
            </a:endParaRPr>
          </a:p>
        </p:txBody>
      </p:sp>
      <p:sp>
        <p:nvSpPr>
          <p:cNvPr id="137" name="Google Shape;137;p18"/>
          <p:cNvSpPr/>
          <p:nvPr/>
        </p:nvSpPr>
        <p:spPr>
          <a:xfrm>
            <a:off x="5600700" y="4389120"/>
            <a:ext cx="2628900" cy="914400"/>
          </a:xfrm>
          <a:prstGeom prst="parallelogram">
            <a:avLst>
              <a:gd fmla="val 25000" name="adj"/>
            </a:avLst>
          </a:prstGeom>
          <a:solidFill>
            <a:srgbClr val="CC00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900">
                <a:solidFill>
                  <a:srgbClr val="FFFFFF"/>
                </a:solidFill>
                <a:latin typeface="Roboto"/>
                <a:ea typeface="Roboto"/>
                <a:cs typeface="Roboto"/>
                <a:sym typeface="Roboto"/>
              </a:rPr>
              <a:t>Investigate GPU utilization</a:t>
            </a:r>
            <a:endParaRPr b="1" sz="1900">
              <a:solidFill>
                <a:srgbClr val="FFFFFF"/>
              </a:solidFill>
              <a:latin typeface="Roboto"/>
              <a:ea typeface="Roboto"/>
              <a:cs typeface="Roboto"/>
              <a:sym typeface="Roboto"/>
            </a:endParaRPr>
          </a:p>
        </p:txBody>
      </p:sp>
      <p:cxnSp>
        <p:nvCxnSpPr>
          <p:cNvPr id="138" name="Google Shape;138;p18"/>
          <p:cNvCxnSpPr/>
          <p:nvPr/>
        </p:nvCxnSpPr>
        <p:spPr>
          <a:xfrm flipH="1">
            <a:off x="664625" y="3433675"/>
            <a:ext cx="9000" cy="2286000"/>
          </a:xfrm>
          <a:prstGeom prst="straightConnector1">
            <a:avLst/>
          </a:prstGeom>
          <a:noFill/>
          <a:ln cap="flat" cmpd="sng" w="28575">
            <a:solidFill>
              <a:srgbClr val="CC0000"/>
            </a:solidFill>
            <a:prstDash val="solid"/>
            <a:round/>
            <a:headEnd len="med" w="med" type="none"/>
            <a:tailEnd len="med" w="med" type="none"/>
          </a:ln>
        </p:spPr>
      </p:cxnSp>
      <p:sp>
        <p:nvSpPr>
          <p:cNvPr id="139" name="Google Shape;139;p18"/>
          <p:cNvSpPr txBox="1"/>
          <p:nvPr/>
        </p:nvSpPr>
        <p:spPr>
          <a:xfrm>
            <a:off x="795275" y="3499175"/>
            <a:ext cx="2154900" cy="664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666666"/>
              </a:buClr>
              <a:buSzPts val="1800"/>
              <a:buFont typeface="Lato"/>
              <a:buChar char="➔"/>
            </a:pPr>
            <a:r>
              <a:rPr lang="en-US" sz="1800">
                <a:solidFill>
                  <a:srgbClr val="666666"/>
                </a:solidFill>
                <a:latin typeface="Lato"/>
                <a:ea typeface="Lato"/>
                <a:cs typeface="Lato"/>
                <a:sym typeface="Lato"/>
              </a:rPr>
              <a:t>Milestone 2</a:t>
            </a:r>
            <a:endParaRPr sz="1800">
              <a:solidFill>
                <a:srgbClr val="666666"/>
              </a:solidFill>
              <a:latin typeface="Lato"/>
              <a:ea typeface="Lato"/>
              <a:cs typeface="Lato"/>
              <a:sym typeface="Lato"/>
            </a:endParaRPr>
          </a:p>
        </p:txBody>
      </p:sp>
      <p:sp>
        <p:nvSpPr>
          <p:cNvPr id="140" name="Google Shape;140;p18"/>
          <p:cNvSpPr txBox="1"/>
          <p:nvPr/>
        </p:nvSpPr>
        <p:spPr>
          <a:xfrm>
            <a:off x="775100" y="4297125"/>
            <a:ext cx="2154900" cy="664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666666"/>
              </a:buClr>
              <a:buSzPts val="1800"/>
              <a:buFont typeface="Lato"/>
              <a:buChar char="➔"/>
            </a:pPr>
            <a:r>
              <a:rPr lang="en-US" sz="1800">
                <a:solidFill>
                  <a:srgbClr val="666666"/>
                </a:solidFill>
                <a:latin typeface="Lato"/>
                <a:ea typeface="Lato"/>
                <a:cs typeface="Lato"/>
                <a:sym typeface="Lato"/>
              </a:rPr>
              <a:t>Start: Mar 1*</a:t>
            </a:r>
            <a:endParaRPr sz="1800">
              <a:solidFill>
                <a:srgbClr val="666666"/>
              </a:solidFill>
              <a:latin typeface="Lato"/>
              <a:ea typeface="Lato"/>
              <a:cs typeface="Lato"/>
              <a:sym typeface="Lato"/>
            </a:endParaRPr>
          </a:p>
        </p:txBody>
      </p:sp>
      <p:sp>
        <p:nvSpPr>
          <p:cNvPr id="141" name="Google Shape;141;p18"/>
          <p:cNvSpPr txBox="1"/>
          <p:nvPr/>
        </p:nvSpPr>
        <p:spPr>
          <a:xfrm>
            <a:off x="795275" y="5095075"/>
            <a:ext cx="2154900" cy="664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666666"/>
              </a:buClr>
              <a:buSzPts val="1800"/>
              <a:buFont typeface="Lato"/>
              <a:buChar char="➔"/>
            </a:pPr>
            <a:r>
              <a:rPr lang="en-US" sz="1800">
                <a:solidFill>
                  <a:srgbClr val="666666"/>
                </a:solidFill>
                <a:latin typeface="Lato"/>
                <a:ea typeface="Lato"/>
                <a:cs typeface="Lato"/>
                <a:sym typeface="Lato"/>
              </a:rPr>
              <a:t>End: Apr 1</a:t>
            </a:r>
            <a:endParaRPr sz="1800">
              <a:solidFill>
                <a:srgbClr val="666666"/>
              </a:solidFill>
              <a:latin typeface="Lato"/>
              <a:ea typeface="Lato"/>
              <a:cs typeface="Lato"/>
              <a:sym typeface="Lato"/>
            </a:endParaRPr>
          </a:p>
        </p:txBody>
      </p:sp>
      <p:cxnSp>
        <p:nvCxnSpPr>
          <p:cNvPr id="142" name="Google Shape;142;p18"/>
          <p:cNvCxnSpPr/>
          <p:nvPr/>
        </p:nvCxnSpPr>
        <p:spPr>
          <a:xfrm flipH="1">
            <a:off x="3132650" y="4421275"/>
            <a:ext cx="9000" cy="2011800"/>
          </a:xfrm>
          <a:prstGeom prst="straightConnector1">
            <a:avLst/>
          </a:prstGeom>
          <a:noFill/>
          <a:ln cap="flat" cmpd="sng" w="28575">
            <a:solidFill>
              <a:srgbClr val="666666"/>
            </a:solidFill>
            <a:prstDash val="solid"/>
            <a:round/>
            <a:headEnd len="med" w="med" type="none"/>
            <a:tailEnd len="med" w="med" type="none"/>
          </a:ln>
        </p:spPr>
      </p:cxnSp>
      <p:sp>
        <p:nvSpPr>
          <p:cNvPr id="143" name="Google Shape;143;p18"/>
          <p:cNvSpPr txBox="1"/>
          <p:nvPr/>
        </p:nvSpPr>
        <p:spPr>
          <a:xfrm>
            <a:off x="3208075" y="4297125"/>
            <a:ext cx="2154900" cy="664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666666"/>
              </a:buClr>
              <a:buSzPts val="1800"/>
              <a:buFont typeface="Lato"/>
              <a:buChar char="➔"/>
            </a:pPr>
            <a:r>
              <a:rPr lang="en-US" sz="1800">
                <a:solidFill>
                  <a:srgbClr val="666666"/>
                </a:solidFill>
                <a:latin typeface="Lato"/>
                <a:ea typeface="Lato"/>
                <a:cs typeface="Lato"/>
                <a:sym typeface="Lato"/>
              </a:rPr>
              <a:t>Milestone 3</a:t>
            </a:r>
            <a:endParaRPr sz="1800">
              <a:solidFill>
                <a:srgbClr val="666666"/>
              </a:solidFill>
              <a:latin typeface="Lato"/>
              <a:ea typeface="Lato"/>
              <a:cs typeface="Lato"/>
              <a:sym typeface="Lato"/>
            </a:endParaRPr>
          </a:p>
        </p:txBody>
      </p:sp>
      <p:sp>
        <p:nvSpPr>
          <p:cNvPr id="144" name="Google Shape;144;p18"/>
          <p:cNvSpPr txBox="1"/>
          <p:nvPr/>
        </p:nvSpPr>
        <p:spPr>
          <a:xfrm>
            <a:off x="3187900" y="5095075"/>
            <a:ext cx="2154900" cy="664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666666"/>
              </a:buClr>
              <a:buSzPts val="1800"/>
              <a:buFont typeface="Lato"/>
              <a:buChar char="➔"/>
            </a:pPr>
            <a:r>
              <a:rPr lang="en-US" sz="1800">
                <a:solidFill>
                  <a:srgbClr val="666666"/>
                </a:solidFill>
                <a:latin typeface="Lato"/>
                <a:ea typeface="Lato"/>
                <a:cs typeface="Lato"/>
                <a:sym typeface="Lato"/>
              </a:rPr>
              <a:t>Start: Apr 1</a:t>
            </a:r>
            <a:endParaRPr sz="1800">
              <a:solidFill>
                <a:srgbClr val="666666"/>
              </a:solidFill>
              <a:latin typeface="Lato"/>
              <a:ea typeface="Lato"/>
              <a:cs typeface="Lato"/>
              <a:sym typeface="Lato"/>
            </a:endParaRPr>
          </a:p>
        </p:txBody>
      </p:sp>
      <p:sp>
        <p:nvSpPr>
          <p:cNvPr id="145" name="Google Shape;145;p18"/>
          <p:cNvSpPr txBox="1"/>
          <p:nvPr/>
        </p:nvSpPr>
        <p:spPr>
          <a:xfrm>
            <a:off x="3208075" y="5893025"/>
            <a:ext cx="2154900" cy="664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666666"/>
              </a:buClr>
              <a:buSzPts val="1800"/>
              <a:buFont typeface="Lato"/>
              <a:buChar char="➔"/>
            </a:pPr>
            <a:r>
              <a:rPr lang="en-US" sz="1800">
                <a:solidFill>
                  <a:srgbClr val="666666"/>
                </a:solidFill>
                <a:latin typeface="Lato"/>
                <a:ea typeface="Lato"/>
                <a:cs typeface="Lato"/>
                <a:sym typeface="Lato"/>
              </a:rPr>
              <a:t>End: May 1</a:t>
            </a:r>
            <a:endParaRPr sz="1800">
              <a:solidFill>
                <a:srgbClr val="666666"/>
              </a:solidFill>
              <a:latin typeface="Lato"/>
              <a:ea typeface="Lato"/>
              <a:cs typeface="Lato"/>
              <a:sym typeface="Lato"/>
            </a:endParaRPr>
          </a:p>
        </p:txBody>
      </p:sp>
      <p:cxnSp>
        <p:nvCxnSpPr>
          <p:cNvPr id="146" name="Google Shape;146;p18"/>
          <p:cNvCxnSpPr/>
          <p:nvPr/>
        </p:nvCxnSpPr>
        <p:spPr>
          <a:xfrm>
            <a:off x="5600725" y="5417150"/>
            <a:ext cx="13800" cy="1280100"/>
          </a:xfrm>
          <a:prstGeom prst="straightConnector1">
            <a:avLst/>
          </a:prstGeom>
          <a:noFill/>
          <a:ln cap="flat" cmpd="sng" w="28575">
            <a:solidFill>
              <a:srgbClr val="CC0000"/>
            </a:solidFill>
            <a:prstDash val="solid"/>
            <a:round/>
            <a:headEnd len="med" w="med" type="none"/>
            <a:tailEnd len="med" w="med" type="none"/>
          </a:ln>
        </p:spPr>
      </p:cxnSp>
      <p:sp>
        <p:nvSpPr>
          <p:cNvPr id="147" name="Google Shape;147;p18"/>
          <p:cNvSpPr txBox="1"/>
          <p:nvPr/>
        </p:nvSpPr>
        <p:spPr>
          <a:xfrm>
            <a:off x="5769100" y="5416250"/>
            <a:ext cx="2154900" cy="664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666666"/>
              </a:buClr>
              <a:buSzPts val="1800"/>
              <a:buFont typeface="Lato"/>
              <a:buChar char="➔"/>
            </a:pPr>
            <a:r>
              <a:rPr lang="en-US" sz="1800">
                <a:solidFill>
                  <a:srgbClr val="666666"/>
                </a:solidFill>
                <a:latin typeface="Lato"/>
                <a:ea typeface="Lato"/>
                <a:cs typeface="Lato"/>
                <a:sym typeface="Lato"/>
              </a:rPr>
              <a:t>Milestone 4</a:t>
            </a:r>
            <a:endParaRPr sz="1800">
              <a:solidFill>
                <a:srgbClr val="666666"/>
              </a:solidFill>
              <a:latin typeface="Lato"/>
              <a:ea typeface="Lato"/>
              <a:cs typeface="Lato"/>
              <a:sym typeface="Lato"/>
            </a:endParaRPr>
          </a:p>
          <a:p>
            <a:pPr indent="0" lvl="0" marL="457200" rtl="0" algn="l">
              <a:spcBef>
                <a:spcPts val="0"/>
              </a:spcBef>
              <a:spcAft>
                <a:spcPts val="0"/>
              </a:spcAft>
              <a:buNone/>
            </a:pPr>
            <a:r>
              <a:t/>
            </a:r>
            <a:endParaRPr sz="1800">
              <a:solidFill>
                <a:srgbClr val="666666"/>
              </a:solidFill>
              <a:latin typeface="Lato"/>
              <a:ea typeface="Lato"/>
              <a:cs typeface="Lato"/>
              <a:sym typeface="Lato"/>
            </a:endParaRPr>
          </a:p>
          <a:p>
            <a:pPr indent="0" lvl="0" marL="457200" rtl="0" algn="l">
              <a:spcBef>
                <a:spcPts val="0"/>
              </a:spcBef>
              <a:spcAft>
                <a:spcPts val="0"/>
              </a:spcAft>
              <a:buNone/>
            </a:pPr>
            <a:r>
              <a:t/>
            </a:r>
            <a:endParaRPr sz="1800">
              <a:solidFill>
                <a:srgbClr val="666666"/>
              </a:solidFill>
              <a:latin typeface="Lato"/>
              <a:ea typeface="Lato"/>
              <a:cs typeface="Lato"/>
              <a:sym typeface="Lato"/>
            </a:endParaRPr>
          </a:p>
          <a:p>
            <a:pPr indent="-342900" lvl="0" marL="457200" rtl="0" algn="l">
              <a:spcBef>
                <a:spcPts val="0"/>
              </a:spcBef>
              <a:spcAft>
                <a:spcPts val="0"/>
              </a:spcAft>
              <a:buClr>
                <a:srgbClr val="666666"/>
              </a:buClr>
              <a:buSzPts val="1800"/>
              <a:buFont typeface="Lato"/>
              <a:buChar char="➔"/>
            </a:pPr>
            <a:r>
              <a:rPr lang="en-US" sz="1800">
                <a:solidFill>
                  <a:srgbClr val="666666"/>
                </a:solidFill>
                <a:latin typeface="Lato"/>
                <a:ea typeface="Lato"/>
                <a:cs typeface="Lato"/>
                <a:sym typeface="Lato"/>
              </a:rPr>
              <a:t>Remainder</a:t>
            </a:r>
            <a:endParaRPr sz="1800">
              <a:solidFill>
                <a:srgbClr val="666666"/>
              </a:solidFill>
              <a:latin typeface="Lato"/>
              <a:ea typeface="Lato"/>
              <a:cs typeface="Lato"/>
              <a:sym typeface="Lato"/>
            </a:endParaRPr>
          </a:p>
        </p:txBody>
      </p:sp>
      <p:sp>
        <p:nvSpPr>
          <p:cNvPr id="148" name="Google Shape;148;p18"/>
          <p:cNvSpPr txBox="1"/>
          <p:nvPr/>
        </p:nvSpPr>
        <p:spPr>
          <a:xfrm>
            <a:off x="3527050" y="1743850"/>
            <a:ext cx="5159700" cy="57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666666"/>
                </a:solidFill>
                <a:latin typeface="Roboto"/>
                <a:ea typeface="Roboto"/>
                <a:cs typeface="Roboto"/>
                <a:sym typeface="Roboto"/>
              </a:rPr>
              <a:t>*</a:t>
            </a:r>
            <a:r>
              <a:rPr lang="en-US">
                <a:solidFill>
                  <a:srgbClr val="666666"/>
                </a:solidFill>
                <a:latin typeface="Roboto"/>
                <a:ea typeface="Roboto"/>
                <a:cs typeface="Roboto"/>
                <a:sym typeface="Roboto"/>
              </a:rPr>
              <a:t> Due to allowing time for a background study</a:t>
            </a:r>
            <a:endParaRPr>
              <a:solidFill>
                <a:srgbClr val="666666"/>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9"/>
          <p:cNvSpPr txBox="1"/>
          <p:nvPr>
            <p:ph type="title"/>
          </p:nvPr>
        </p:nvSpPr>
        <p:spPr>
          <a:xfrm>
            <a:off x="457200" y="46653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0"/>
              </a:spcBef>
              <a:spcAft>
                <a:spcPts val="0"/>
              </a:spcAft>
              <a:buNone/>
            </a:pPr>
            <a:r>
              <a:rPr lang="en-US" sz="2300">
                <a:solidFill>
                  <a:srgbClr val="222222"/>
                </a:solidFill>
                <a:highlight>
                  <a:srgbClr val="FFFFFF"/>
                </a:highlight>
                <a:latin typeface="Arial"/>
                <a:ea typeface="Arial"/>
                <a:cs typeface="Arial"/>
                <a:sym typeface="Arial"/>
              </a:rPr>
              <a:t>An optimized search algorithm for gravitational waves from post-merger remnants</a:t>
            </a:r>
            <a:endParaRPr sz="2300">
              <a:solidFill>
                <a:srgbClr val="222222"/>
              </a:solidFill>
              <a:highlight>
                <a:srgbClr val="FFFFFF"/>
              </a:highlight>
              <a:latin typeface="Arial"/>
              <a:ea typeface="Arial"/>
              <a:cs typeface="Arial"/>
              <a:sym typeface="Arial"/>
            </a:endParaRPr>
          </a:p>
          <a:p>
            <a:pPr indent="0" lvl="0" marL="0" rtl="0" algn="ctr">
              <a:spcBef>
                <a:spcPts val="600"/>
              </a:spcBef>
              <a:spcAft>
                <a:spcPts val="0"/>
              </a:spcAft>
              <a:buClr>
                <a:srgbClr val="93CDDD"/>
              </a:buClr>
              <a:buSzPts val="4400"/>
              <a:buFont typeface="Calibri"/>
              <a:buNone/>
            </a:pPr>
            <a:r>
              <a:t/>
            </a:r>
            <a:endParaRPr/>
          </a:p>
        </p:txBody>
      </p:sp>
      <p:cxnSp>
        <p:nvCxnSpPr>
          <p:cNvPr id="154" name="Google Shape;154;p19"/>
          <p:cNvCxnSpPr/>
          <p:nvPr/>
        </p:nvCxnSpPr>
        <p:spPr>
          <a:xfrm rot="10800000">
            <a:off x="914400" y="1441200"/>
            <a:ext cx="7315200" cy="9000"/>
          </a:xfrm>
          <a:prstGeom prst="straightConnector1">
            <a:avLst/>
          </a:prstGeom>
          <a:noFill/>
          <a:ln cap="flat" cmpd="sng" w="28575">
            <a:solidFill>
              <a:srgbClr val="666666"/>
            </a:solidFill>
            <a:prstDash val="solid"/>
            <a:round/>
            <a:headEnd len="med" w="med" type="none"/>
            <a:tailEnd len="med" w="med" type="none"/>
          </a:ln>
        </p:spPr>
      </p:cxnSp>
      <p:sp>
        <p:nvSpPr>
          <p:cNvPr id="155" name="Google Shape;155;p19"/>
          <p:cNvSpPr txBox="1"/>
          <p:nvPr/>
        </p:nvSpPr>
        <p:spPr>
          <a:xfrm>
            <a:off x="776550" y="1740300"/>
            <a:ext cx="2900400" cy="6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solidFill>
                  <a:srgbClr val="666666"/>
                </a:solidFill>
                <a:latin typeface="Roboto"/>
                <a:ea typeface="Roboto"/>
                <a:cs typeface="Roboto"/>
                <a:sym typeface="Roboto"/>
              </a:rPr>
              <a:t>Learning Goals</a:t>
            </a:r>
            <a:r>
              <a:rPr lang="en-US" sz="3000">
                <a:solidFill>
                  <a:srgbClr val="666666"/>
                </a:solidFill>
                <a:latin typeface="Roboto"/>
                <a:ea typeface="Roboto"/>
                <a:cs typeface="Roboto"/>
                <a:sym typeface="Roboto"/>
              </a:rPr>
              <a:t>:</a:t>
            </a:r>
            <a:endParaRPr sz="3000">
              <a:solidFill>
                <a:srgbClr val="666666"/>
              </a:solidFill>
              <a:latin typeface="Roboto"/>
              <a:ea typeface="Roboto"/>
              <a:cs typeface="Roboto"/>
              <a:sym typeface="Roboto"/>
            </a:endParaRPr>
          </a:p>
        </p:txBody>
      </p:sp>
      <p:sp>
        <p:nvSpPr>
          <p:cNvPr id="156" name="Google Shape;156;p19"/>
          <p:cNvSpPr txBox="1"/>
          <p:nvPr/>
        </p:nvSpPr>
        <p:spPr>
          <a:xfrm>
            <a:off x="776550" y="2404500"/>
            <a:ext cx="6998400" cy="39765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Clr>
                <a:srgbClr val="666666"/>
              </a:buClr>
              <a:buSzPts val="2200"/>
              <a:buFont typeface="Roboto"/>
              <a:buChar char="➔"/>
            </a:pPr>
            <a:r>
              <a:rPr lang="en-US" sz="2200">
                <a:solidFill>
                  <a:srgbClr val="666666"/>
                </a:solidFill>
                <a:latin typeface="Roboto"/>
                <a:ea typeface="Roboto"/>
                <a:cs typeface="Roboto"/>
                <a:sym typeface="Roboto"/>
              </a:rPr>
              <a:t>Signal Analysis Methods</a:t>
            </a:r>
            <a:endParaRPr sz="2200">
              <a:solidFill>
                <a:srgbClr val="666666"/>
              </a:solidFill>
              <a:latin typeface="Roboto"/>
              <a:ea typeface="Roboto"/>
              <a:cs typeface="Roboto"/>
              <a:sym typeface="Roboto"/>
            </a:endParaRPr>
          </a:p>
          <a:p>
            <a:pPr indent="0" lvl="0" marL="457200" rtl="0" algn="l">
              <a:spcBef>
                <a:spcPts val="0"/>
              </a:spcBef>
              <a:spcAft>
                <a:spcPts val="0"/>
              </a:spcAft>
              <a:buNone/>
            </a:pPr>
            <a:r>
              <a:t/>
            </a:r>
            <a:endParaRPr sz="2200">
              <a:solidFill>
                <a:srgbClr val="666666"/>
              </a:solidFill>
              <a:latin typeface="Roboto"/>
              <a:ea typeface="Roboto"/>
              <a:cs typeface="Roboto"/>
              <a:sym typeface="Roboto"/>
            </a:endParaRPr>
          </a:p>
          <a:p>
            <a:pPr indent="-368300" lvl="0" marL="457200" rtl="0" algn="l">
              <a:spcBef>
                <a:spcPts val="0"/>
              </a:spcBef>
              <a:spcAft>
                <a:spcPts val="0"/>
              </a:spcAft>
              <a:buClr>
                <a:srgbClr val="666666"/>
              </a:buClr>
              <a:buSzPts val="2200"/>
              <a:buFont typeface="Roboto"/>
              <a:buChar char="➔"/>
            </a:pPr>
            <a:r>
              <a:rPr lang="en-US" sz="2200">
                <a:solidFill>
                  <a:srgbClr val="666666"/>
                </a:solidFill>
                <a:latin typeface="Roboto"/>
                <a:ea typeface="Roboto"/>
                <a:cs typeface="Roboto"/>
                <a:sym typeface="Roboto"/>
              </a:rPr>
              <a:t>Improve Python knowledge / library conflict resolution</a:t>
            </a:r>
            <a:endParaRPr sz="2200">
              <a:solidFill>
                <a:srgbClr val="666666"/>
              </a:solidFill>
              <a:latin typeface="Roboto"/>
              <a:ea typeface="Roboto"/>
              <a:cs typeface="Roboto"/>
              <a:sym typeface="Roboto"/>
            </a:endParaRPr>
          </a:p>
          <a:p>
            <a:pPr indent="0" lvl="0" marL="457200" rtl="0" algn="l">
              <a:spcBef>
                <a:spcPts val="0"/>
              </a:spcBef>
              <a:spcAft>
                <a:spcPts val="0"/>
              </a:spcAft>
              <a:buNone/>
            </a:pPr>
            <a:r>
              <a:t/>
            </a:r>
            <a:endParaRPr sz="2200">
              <a:solidFill>
                <a:srgbClr val="666666"/>
              </a:solidFill>
              <a:latin typeface="Roboto"/>
              <a:ea typeface="Roboto"/>
              <a:cs typeface="Roboto"/>
              <a:sym typeface="Roboto"/>
            </a:endParaRPr>
          </a:p>
          <a:p>
            <a:pPr indent="-368300" lvl="0" marL="457200" rtl="0" algn="l">
              <a:spcBef>
                <a:spcPts val="0"/>
              </a:spcBef>
              <a:spcAft>
                <a:spcPts val="0"/>
              </a:spcAft>
              <a:buClr>
                <a:srgbClr val="666666"/>
              </a:buClr>
              <a:buSzPts val="2200"/>
              <a:buFont typeface="Roboto"/>
              <a:buChar char="➔"/>
            </a:pPr>
            <a:r>
              <a:rPr lang="en-US" sz="2200">
                <a:solidFill>
                  <a:srgbClr val="666666"/>
                </a:solidFill>
                <a:latin typeface="Roboto"/>
                <a:ea typeface="Roboto"/>
                <a:cs typeface="Roboto"/>
                <a:sym typeface="Roboto"/>
              </a:rPr>
              <a:t>Use of HPC resources</a:t>
            </a:r>
            <a:endParaRPr sz="2200">
              <a:solidFill>
                <a:srgbClr val="666666"/>
              </a:solidFill>
              <a:latin typeface="Roboto"/>
              <a:ea typeface="Roboto"/>
              <a:cs typeface="Roboto"/>
              <a:sym typeface="Roboto"/>
            </a:endParaRPr>
          </a:p>
          <a:p>
            <a:pPr indent="0" lvl="0" marL="457200" rtl="0" algn="l">
              <a:spcBef>
                <a:spcPts val="0"/>
              </a:spcBef>
              <a:spcAft>
                <a:spcPts val="0"/>
              </a:spcAft>
              <a:buNone/>
            </a:pPr>
            <a:r>
              <a:t/>
            </a:r>
            <a:endParaRPr sz="2200">
              <a:solidFill>
                <a:srgbClr val="666666"/>
              </a:solidFill>
              <a:latin typeface="Roboto"/>
              <a:ea typeface="Roboto"/>
              <a:cs typeface="Roboto"/>
              <a:sym typeface="Roboto"/>
            </a:endParaRPr>
          </a:p>
          <a:p>
            <a:pPr indent="-368300" lvl="0" marL="457200" rtl="0" algn="l">
              <a:spcBef>
                <a:spcPts val="0"/>
              </a:spcBef>
              <a:spcAft>
                <a:spcPts val="0"/>
              </a:spcAft>
              <a:buClr>
                <a:srgbClr val="666666"/>
              </a:buClr>
              <a:buSzPts val="2200"/>
              <a:buFont typeface="Roboto"/>
              <a:buChar char="➔"/>
            </a:pPr>
            <a:r>
              <a:rPr lang="en-US" sz="2200">
                <a:solidFill>
                  <a:srgbClr val="666666"/>
                </a:solidFill>
                <a:latin typeface="Roboto"/>
                <a:ea typeface="Roboto"/>
                <a:cs typeface="Roboto"/>
                <a:sym typeface="Roboto"/>
              </a:rPr>
              <a:t>Profiling code</a:t>
            </a:r>
            <a:endParaRPr sz="2200">
              <a:solidFill>
                <a:srgbClr val="666666"/>
              </a:solidFill>
              <a:latin typeface="Roboto"/>
              <a:ea typeface="Roboto"/>
              <a:cs typeface="Roboto"/>
              <a:sym typeface="Roboto"/>
            </a:endParaRPr>
          </a:p>
          <a:p>
            <a:pPr indent="0" lvl="0" marL="457200" rtl="0" algn="l">
              <a:spcBef>
                <a:spcPts val="0"/>
              </a:spcBef>
              <a:spcAft>
                <a:spcPts val="0"/>
              </a:spcAft>
              <a:buNone/>
            </a:pPr>
            <a:r>
              <a:t/>
            </a:r>
            <a:endParaRPr sz="2200">
              <a:solidFill>
                <a:srgbClr val="666666"/>
              </a:solidFill>
              <a:latin typeface="Roboto"/>
              <a:ea typeface="Roboto"/>
              <a:cs typeface="Roboto"/>
              <a:sym typeface="Roboto"/>
            </a:endParaRPr>
          </a:p>
          <a:p>
            <a:pPr indent="-368300" lvl="0" marL="457200" rtl="0" algn="l">
              <a:spcBef>
                <a:spcPts val="0"/>
              </a:spcBef>
              <a:spcAft>
                <a:spcPts val="0"/>
              </a:spcAft>
              <a:buClr>
                <a:srgbClr val="666666"/>
              </a:buClr>
              <a:buSzPts val="2200"/>
              <a:buFont typeface="Roboto"/>
              <a:buChar char="➔"/>
            </a:pPr>
            <a:r>
              <a:rPr lang="en-US" sz="2200">
                <a:solidFill>
                  <a:srgbClr val="666666"/>
                </a:solidFill>
                <a:latin typeface="Roboto"/>
                <a:ea typeface="Roboto"/>
                <a:cs typeface="Roboto"/>
                <a:sym typeface="Roboto"/>
              </a:rPr>
              <a:t>GPU acceleration techniques</a:t>
            </a:r>
            <a:endParaRPr sz="2200">
              <a:solidFill>
                <a:srgbClr val="666666"/>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0"/>
          <p:cNvSpPr txBox="1"/>
          <p:nvPr>
            <p:ph idx="1" type="body"/>
          </p:nvPr>
        </p:nvSpPr>
        <p:spPr>
          <a:xfrm>
            <a:off x="776550" y="1843451"/>
            <a:ext cx="8229600" cy="3962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3000">
                <a:solidFill>
                  <a:srgbClr val="666666"/>
                </a:solidFill>
                <a:latin typeface="Roboto"/>
                <a:ea typeface="Roboto"/>
                <a:cs typeface="Roboto"/>
                <a:sym typeface="Roboto"/>
              </a:rPr>
              <a:t>Done so far:</a:t>
            </a:r>
            <a:endParaRPr sz="3000">
              <a:solidFill>
                <a:srgbClr val="666666"/>
              </a:solidFill>
              <a:latin typeface="Roboto"/>
              <a:ea typeface="Roboto"/>
              <a:cs typeface="Roboto"/>
              <a:sym typeface="Roboto"/>
            </a:endParaRPr>
          </a:p>
          <a:p>
            <a:pPr indent="0" lvl="0" marL="914400" rtl="0" algn="l">
              <a:lnSpc>
                <a:spcPct val="100000"/>
              </a:lnSpc>
              <a:spcBef>
                <a:spcPts val="800"/>
              </a:spcBef>
              <a:spcAft>
                <a:spcPts val="0"/>
              </a:spcAft>
              <a:buNone/>
            </a:pPr>
            <a:r>
              <a:t/>
            </a:r>
            <a:endParaRPr sz="2200">
              <a:solidFill>
                <a:srgbClr val="666666"/>
              </a:solidFill>
              <a:latin typeface="Roboto"/>
              <a:ea typeface="Roboto"/>
              <a:cs typeface="Roboto"/>
              <a:sym typeface="Roboto"/>
            </a:endParaRPr>
          </a:p>
          <a:p>
            <a:pPr indent="-368300" lvl="0" marL="457200" rtl="0" algn="l">
              <a:lnSpc>
                <a:spcPct val="100000"/>
              </a:lnSpc>
              <a:spcBef>
                <a:spcPts val="800"/>
              </a:spcBef>
              <a:spcAft>
                <a:spcPts val="0"/>
              </a:spcAft>
              <a:buClr>
                <a:srgbClr val="666666"/>
              </a:buClr>
              <a:buSzPts val="2200"/>
              <a:buFont typeface="Roboto"/>
              <a:buChar char="➔"/>
            </a:pPr>
            <a:r>
              <a:rPr lang="en-US" sz="2200">
                <a:solidFill>
                  <a:srgbClr val="666666"/>
                </a:solidFill>
                <a:latin typeface="Roboto"/>
                <a:ea typeface="Roboto"/>
                <a:cs typeface="Roboto"/>
                <a:sym typeface="Roboto"/>
              </a:rPr>
              <a:t>Gain access to</a:t>
            </a:r>
            <a:r>
              <a:rPr lang="en-US" sz="2200">
                <a:solidFill>
                  <a:srgbClr val="666666"/>
                </a:solidFill>
                <a:latin typeface="Roboto"/>
                <a:ea typeface="Roboto"/>
                <a:cs typeface="Roboto"/>
                <a:sym typeface="Roboto"/>
              </a:rPr>
              <a:t> HPC resources</a:t>
            </a:r>
            <a:endParaRPr sz="2200">
              <a:solidFill>
                <a:srgbClr val="666666"/>
              </a:solidFill>
              <a:latin typeface="Roboto"/>
              <a:ea typeface="Roboto"/>
              <a:cs typeface="Roboto"/>
              <a:sym typeface="Roboto"/>
            </a:endParaRPr>
          </a:p>
          <a:p>
            <a:pPr indent="0" lvl="0" marL="914400" rtl="0" algn="l">
              <a:lnSpc>
                <a:spcPct val="100000"/>
              </a:lnSpc>
              <a:spcBef>
                <a:spcPts val="800"/>
              </a:spcBef>
              <a:spcAft>
                <a:spcPts val="0"/>
              </a:spcAft>
              <a:buNone/>
            </a:pPr>
            <a:r>
              <a:t/>
            </a:r>
            <a:endParaRPr sz="2200">
              <a:solidFill>
                <a:srgbClr val="666666"/>
              </a:solidFill>
              <a:latin typeface="Roboto"/>
              <a:ea typeface="Roboto"/>
              <a:cs typeface="Roboto"/>
              <a:sym typeface="Roboto"/>
            </a:endParaRPr>
          </a:p>
          <a:p>
            <a:pPr indent="-368300" lvl="0" marL="457200" rtl="0" algn="l">
              <a:lnSpc>
                <a:spcPct val="100000"/>
              </a:lnSpc>
              <a:spcBef>
                <a:spcPts val="800"/>
              </a:spcBef>
              <a:spcAft>
                <a:spcPts val="0"/>
              </a:spcAft>
              <a:buClr>
                <a:srgbClr val="666666"/>
              </a:buClr>
              <a:buSzPts val="2200"/>
              <a:buFont typeface="Roboto"/>
              <a:buChar char="➔"/>
            </a:pPr>
            <a:r>
              <a:rPr lang="en-US" sz="2200">
                <a:solidFill>
                  <a:srgbClr val="666666"/>
                </a:solidFill>
                <a:latin typeface="Roboto"/>
                <a:ea typeface="Roboto"/>
                <a:cs typeface="Roboto"/>
                <a:sym typeface="Roboto"/>
              </a:rPr>
              <a:t>Access COCOA GitLab / LIGO credentials</a:t>
            </a:r>
            <a:endParaRPr sz="2200">
              <a:solidFill>
                <a:srgbClr val="666666"/>
              </a:solidFill>
              <a:latin typeface="Roboto"/>
              <a:ea typeface="Roboto"/>
              <a:cs typeface="Roboto"/>
              <a:sym typeface="Roboto"/>
            </a:endParaRPr>
          </a:p>
          <a:p>
            <a:pPr indent="0" lvl="0" marL="914400" rtl="0" algn="l">
              <a:lnSpc>
                <a:spcPct val="100000"/>
              </a:lnSpc>
              <a:spcBef>
                <a:spcPts val="800"/>
              </a:spcBef>
              <a:spcAft>
                <a:spcPts val="0"/>
              </a:spcAft>
              <a:buNone/>
            </a:pPr>
            <a:r>
              <a:t/>
            </a:r>
            <a:endParaRPr sz="2200">
              <a:solidFill>
                <a:srgbClr val="666666"/>
              </a:solidFill>
              <a:latin typeface="Roboto"/>
              <a:ea typeface="Roboto"/>
              <a:cs typeface="Roboto"/>
              <a:sym typeface="Roboto"/>
            </a:endParaRPr>
          </a:p>
          <a:p>
            <a:pPr indent="-368300" lvl="0" marL="457200" rtl="0" algn="l">
              <a:lnSpc>
                <a:spcPct val="100000"/>
              </a:lnSpc>
              <a:spcBef>
                <a:spcPts val="800"/>
              </a:spcBef>
              <a:spcAft>
                <a:spcPts val="0"/>
              </a:spcAft>
              <a:buClr>
                <a:srgbClr val="666666"/>
              </a:buClr>
              <a:buSzPts val="2200"/>
              <a:buFont typeface="Roboto"/>
              <a:buChar char="➔"/>
            </a:pPr>
            <a:r>
              <a:rPr lang="en-US" sz="2200">
                <a:solidFill>
                  <a:srgbClr val="666666"/>
                </a:solidFill>
                <a:latin typeface="Roboto"/>
                <a:ea typeface="Roboto"/>
                <a:cs typeface="Roboto"/>
                <a:sym typeface="Roboto"/>
              </a:rPr>
              <a:t>Begun to explore the COCOA codebase/verify current installation instructions</a:t>
            </a:r>
            <a:endParaRPr sz="2200">
              <a:solidFill>
                <a:srgbClr val="666666"/>
              </a:solidFill>
              <a:latin typeface="Roboto"/>
              <a:ea typeface="Roboto"/>
              <a:cs typeface="Roboto"/>
              <a:sym typeface="Roboto"/>
            </a:endParaRPr>
          </a:p>
        </p:txBody>
      </p:sp>
      <p:sp>
        <p:nvSpPr>
          <p:cNvPr id="162" name="Google Shape;162;p20"/>
          <p:cNvSpPr txBox="1"/>
          <p:nvPr>
            <p:ph type="title"/>
          </p:nvPr>
        </p:nvSpPr>
        <p:spPr>
          <a:xfrm>
            <a:off x="457200" y="46653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0"/>
              </a:spcBef>
              <a:spcAft>
                <a:spcPts val="0"/>
              </a:spcAft>
              <a:buNone/>
            </a:pPr>
            <a:r>
              <a:rPr lang="en-US" sz="2300">
                <a:solidFill>
                  <a:srgbClr val="222222"/>
                </a:solidFill>
                <a:highlight>
                  <a:srgbClr val="FFFFFF"/>
                </a:highlight>
                <a:latin typeface="Arial"/>
                <a:ea typeface="Arial"/>
                <a:cs typeface="Arial"/>
                <a:sym typeface="Arial"/>
              </a:rPr>
              <a:t>An optimized search algorithm for gravitational waves from post-merger remnants</a:t>
            </a:r>
            <a:endParaRPr sz="2300">
              <a:solidFill>
                <a:srgbClr val="222222"/>
              </a:solidFill>
              <a:highlight>
                <a:srgbClr val="FFFFFF"/>
              </a:highlight>
              <a:latin typeface="Arial"/>
              <a:ea typeface="Arial"/>
              <a:cs typeface="Arial"/>
              <a:sym typeface="Arial"/>
            </a:endParaRPr>
          </a:p>
          <a:p>
            <a:pPr indent="0" lvl="0" marL="0" rtl="0" algn="ctr">
              <a:spcBef>
                <a:spcPts val="600"/>
              </a:spcBef>
              <a:spcAft>
                <a:spcPts val="0"/>
              </a:spcAft>
              <a:buClr>
                <a:srgbClr val="93CDDD"/>
              </a:buClr>
              <a:buSzPts val="4400"/>
              <a:buFont typeface="Calibri"/>
              <a:buNone/>
            </a:pPr>
            <a:r>
              <a:t/>
            </a:r>
            <a:endParaRPr/>
          </a:p>
        </p:txBody>
      </p:sp>
      <p:cxnSp>
        <p:nvCxnSpPr>
          <p:cNvPr id="163" name="Google Shape;163;p20"/>
          <p:cNvCxnSpPr/>
          <p:nvPr/>
        </p:nvCxnSpPr>
        <p:spPr>
          <a:xfrm rot="10800000">
            <a:off x="914400" y="1441200"/>
            <a:ext cx="7315200" cy="9000"/>
          </a:xfrm>
          <a:prstGeom prst="straightConnector1">
            <a:avLst/>
          </a:prstGeom>
          <a:noFill/>
          <a:ln cap="flat" cmpd="sng" w="28575">
            <a:solidFill>
              <a:srgbClr val="666666"/>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1"/>
          <p:cNvSpPr txBox="1"/>
          <p:nvPr>
            <p:ph idx="1" type="body"/>
          </p:nvPr>
        </p:nvSpPr>
        <p:spPr>
          <a:xfrm>
            <a:off x="776550" y="1843451"/>
            <a:ext cx="8229600" cy="3962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3000">
                <a:solidFill>
                  <a:srgbClr val="666666"/>
                </a:solidFill>
                <a:latin typeface="Roboto"/>
                <a:ea typeface="Roboto"/>
                <a:cs typeface="Roboto"/>
                <a:sym typeface="Roboto"/>
              </a:rPr>
              <a:t>Next Month:</a:t>
            </a:r>
            <a:endParaRPr sz="3000">
              <a:solidFill>
                <a:srgbClr val="666666"/>
              </a:solidFill>
              <a:latin typeface="Roboto"/>
              <a:ea typeface="Roboto"/>
              <a:cs typeface="Roboto"/>
              <a:sym typeface="Roboto"/>
            </a:endParaRPr>
          </a:p>
          <a:p>
            <a:pPr indent="0" lvl="0" marL="914400" rtl="0" algn="l">
              <a:lnSpc>
                <a:spcPct val="100000"/>
              </a:lnSpc>
              <a:spcBef>
                <a:spcPts val="800"/>
              </a:spcBef>
              <a:spcAft>
                <a:spcPts val="0"/>
              </a:spcAft>
              <a:buNone/>
            </a:pPr>
            <a:r>
              <a:t/>
            </a:r>
            <a:endParaRPr sz="2200">
              <a:solidFill>
                <a:srgbClr val="666666"/>
              </a:solidFill>
              <a:latin typeface="Roboto"/>
              <a:ea typeface="Roboto"/>
              <a:cs typeface="Roboto"/>
              <a:sym typeface="Roboto"/>
            </a:endParaRPr>
          </a:p>
          <a:p>
            <a:pPr indent="-368300" lvl="0" marL="457200" rtl="0" algn="l">
              <a:lnSpc>
                <a:spcPct val="100000"/>
              </a:lnSpc>
              <a:spcBef>
                <a:spcPts val="800"/>
              </a:spcBef>
              <a:spcAft>
                <a:spcPts val="0"/>
              </a:spcAft>
              <a:buClr>
                <a:srgbClr val="666666"/>
              </a:buClr>
              <a:buSzPts val="2200"/>
              <a:buFont typeface="Roboto"/>
              <a:buChar char="➔"/>
            </a:pPr>
            <a:r>
              <a:rPr lang="en-US" sz="2200">
                <a:solidFill>
                  <a:srgbClr val="666666"/>
                </a:solidFill>
                <a:latin typeface="Roboto"/>
                <a:ea typeface="Roboto"/>
                <a:cs typeface="Roboto"/>
                <a:sym typeface="Roboto"/>
              </a:rPr>
              <a:t>Become acquainted with HPC resources</a:t>
            </a:r>
            <a:endParaRPr sz="2200">
              <a:solidFill>
                <a:srgbClr val="666666"/>
              </a:solidFill>
              <a:latin typeface="Roboto"/>
              <a:ea typeface="Roboto"/>
              <a:cs typeface="Roboto"/>
              <a:sym typeface="Roboto"/>
            </a:endParaRPr>
          </a:p>
          <a:p>
            <a:pPr indent="-368300" lvl="1" marL="1371600" rtl="0" algn="l">
              <a:lnSpc>
                <a:spcPct val="100000"/>
              </a:lnSpc>
              <a:spcBef>
                <a:spcPts val="800"/>
              </a:spcBef>
              <a:spcAft>
                <a:spcPts val="0"/>
              </a:spcAft>
              <a:buClr>
                <a:srgbClr val="666666"/>
              </a:buClr>
              <a:buSzPts val="2200"/>
              <a:buFont typeface="Roboto"/>
              <a:buChar char="◆"/>
            </a:pPr>
            <a:r>
              <a:rPr lang="en-US" sz="2200">
                <a:solidFill>
                  <a:srgbClr val="666666"/>
                </a:solidFill>
                <a:latin typeface="Roboto"/>
                <a:ea typeface="Roboto"/>
                <a:cs typeface="Roboto"/>
                <a:sym typeface="Roboto"/>
              </a:rPr>
              <a:t>RPI CCI Cluster</a:t>
            </a:r>
            <a:endParaRPr sz="2200">
              <a:solidFill>
                <a:srgbClr val="666666"/>
              </a:solidFill>
              <a:latin typeface="Roboto"/>
              <a:ea typeface="Roboto"/>
              <a:cs typeface="Roboto"/>
              <a:sym typeface="Roboto"/>
            </a:endParaRPr>
          </a:p>
          <a:p>
            <a:pPr indent="-368300" lvl="1" marL="1371600" rtl="0" algn="l">
              <a:lnSpc>
                <a:spcPct val="100000"/>
              </a:lnSpc>
              <a:spcBef>
                <a:spcPts val="800"/>
              </a:spcBef>
              <a:spcAft>
                <a:spcPts val="0"/>
              </a:spcAft>
              <a:buClr>
                <a:srgbClr val="666666"/>
              </a:buClr>
              <a:buSzPts val="2200"/>
              <a:buFont typeface="Roboto"/>
              <a:buChar char="◆"/>
            </a:pPr>
            <a:r>
              <a:rPr lang="en-US" sz="2200">
                <a:solidFill>
                  <a:srgbClr val="666666"/>
                </a:solidFill>
                <a:latin typeface="Roboto"/>
                <a:ea typeface="Roboto"/>
                <a:cs typeface="Roboto"/>
                <a:sym typeface="Roboto"/>
              </a:rPr>
              <a:t>URI HPC Resources</a:t>
            </a:r>
            <a:endParaRPr sz="2200">
              <a:solidFill>
                <a:srgbClr val="666666"/>
              </a:solidFill>
              <a:latin typeface="Roboto"/>
              <a:ea typeface="Roboto"/>
              <a:cs typeface="Roboto"/>
              <a:sym typeface="Roboto"/>
            </a:endParaRPr>
          </a:p>
          <a:p>
            <a:pPr indent="0" lvl="0" marL="914400" rtl="0" algn="l">
              <a:lnSpc>
                <a:spcPct val="100000"/>
              </a:lnSpc>
              <a:spcBef>
                <a:spcPts val="800"/>
              </a:spcBef>
              <a:spcAft>
                <a:spcPts val="0"/>
              </a:spcAft>
              <a:buNone/>
            </a:pPr>
            <a:r>
              <a:t/>
            </a:r>
            <a:endParaRPr sz="2200">
              <a:solidFill>
                <a:srgbClr val="666666"/>
              </a:solidFill>
              <a:latin typeface="Roboto"/>
              <a:ea typeface="Roboto"/>
              <a:cs typeface="Roboto"/>
              <a:sym typeface="Roboto"/>
            </a:endParaRPr>
          </a:p>
          <a:p>
            <a:pPr indent="-368300" lvl="0" marL="457200" rtl="0" algn="l">
              <a:lnSpc>
                <a:spcPct val="100000"/>
              </a:lnSpc>
              <a:spcBef>
                <a:spcPts val="800"/>
              </a:spcBef>
              <a:spcAft>
                <a:spcPts val="0"/>
              </a:spcAft>
              <a:buClr>
                <a:srgbClr val="666666"/>
              </a:buClr>
              <a:buSzPts val="2200"/>
              <a:buFont typeface="Roboto"/>
              <a:buChar char="➔"/>
            </a:pPr>
            <a:r>
              <a:rPr lang="en-US" sz="2200">
                <a:solidFill>
                  <a:srgbClr val="666666"/>
                </a:solidFill>
                <a:latin typeface="Roboto"/>
                <a:ea typeface="Roboto"/>
                <a:cs typeface="Roboto"/>
                <a:sym typeface="Roboto"/>
              </a:rPr>
              <a:t>Review code &amp; develop </a:t>
            </a:r>
            <a:r>
              <a:rPr lang="en-US" sz="2200">
                <a:solidFill>
                  <a:srgbClr val="666666"/>
                </a:solidFill>
                <a:latin typeface="Roboto"/>
                <a:ea typeface="Roboto"/>
                <a:cs typeface="Roboto"/>
                <a:sym typeface="Roboto"/>
              </a:rPr>
              <a:t>conversion plan</a:t>
            </a:r>
            <a:endParaRPr sz="2200">
              <a:solidFill>
                <a:srgbClr val="666666"/>
              </a:solidFill>
              <a:latin typeface="Roboto"/>
              <a:ea typeface="Roboto"/>
              <a:cs typeface="Roboto"/>
              <a:sym typeface="Roboto"/>
            </a:endParaRPr>
          </a:p>
        </p:txBody>
      </p:sp>
      <p:sp>
        <p:nvSpPr>
          <p:cNvPr id="169" name="Google Shape;169;p21"/>
          <p:cNvSpPr txBox="1"/>
          <p:nvPr>
            <p:ph type="title"/>
          </p:nvPr>
        </p:nvSpPr>
        <p:spPr>
          <a:xfrm>
            <a:off x="457200" y="46653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0"/>
              </a:spcBef>
              <a:spcAft>
                <a:spcPts val="0"/>
              </a:spcAft>
              <a:buNone/>
            </a:pPr>
            <a:r>
              <a:rPr lang="en-US" sz="2300">
                <a:solidFill>
                  <a:srgbClr val="222222"/>
                </a:solidFill>
                <a:highlight>
                  <a:srgbClr val="FFFFFF"/>
                </a:highlight>
                <a:latin typeface="Arial"/>
                <a:ea typeface="Arial"/>
                <a:cs typeface="Arial"/>
                <a:sym typeface="Arial"/>
              </a:rPr>
              <a:t>An optimized search algorithm for gravitational waves from post-merger remnants</a:t>
            </a:r>
            <a:endParaRPr sz="2300">
              <a:solidFill>
                <a:srgbClr val="222222"/>
              </a:solidFill>
              <a:highlight>
                <a:srgbClr val="FFFFFF"/>
              </a:highlight>
              <a:latin typeface="Arial"/>
              <a:ea typeface="Arial"/>
              <a:cs typeface="Arial"/>
              <a:sym typeface="Arial"/>
            </a:endParaRPr>
          </a:p>
          <a:p>
            <a:pPr indent="0" lvl="0" marL="0" rtl="0" algn="ctr">
              <a:spcBef>
                <a:spcPts val="600"/>
              </a:spcBef>
              <a:spcAft>
                <a:spcPts val="0"/>
              </a:spcAft>
              <a:buClr>
                <a:srgbClr val="93CDDD"/>
              </a:buClr>
              <a:buSzPts val="4400"/>
              <a:buFont typeface="Calibri"/>
              <a:buNone/>
            </a:pPr>
            <a:r>
              <a:t/>
            </a:r>
            <a:endParaRPr/>
          </a:p>
        </p:txBody>
      </p:sp>
      <p:cxnSp>
        <p:nvCxnSpPr>
          <p:cNvPr id="170" name="Google Shape;170;p21"/>
          <p:cNvCxnSpPr/>
          <p:nvPr/>
        </p:nvCxnSpPr>
        <p:spPr>
          <a:xfrm rot="10800000">
            <a:off x="914400" y="1441200"/>
            <a:ext cx="7315200" cy="9000"/>
          </a:xfrm>
          <a:prstGeom prst="straightConnector1">
            <a:avLst/>
          </a:prstGeom>
          <a:noFill/>
          <a:ln cap="flat" cmpd="sng" w="28575">
            <a:solidFill>
              <a:srgbClr val="666666"/>
            </a:solidFill>
            <a:prstDash val="solid"/>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4" name="Shape 174"/>
        <p:cNvGrpSpPr/>
        <p:nvPr/>
      </p:nvGrpSpPr>
      <p:grpSpPr>
        <a:xfrm>
          <a:off x="0" y="0"/>
          <a:ext cx="0" cy="0"/>
          <a:chOff x="0" y="0"/>
          <a:chExt cx="0" cy="0"/>
        </a:xfrm>
      </p:grpSpPr>
      <p:sp>
        <p:nvSpPr>
          <p:cNvPr id="175" name="Google Shape;175;p22"/>
          <p:cNvSpPr txBox="1"/>
          <p:nvPr>
            <p:ph type="title"/>
          </p:nvPr>
        </p:nvSpPr>
        <p:spPr>
          <a:xfrm>
            <a:off x="457200" y="46653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0"/>
              </a:spcBef>
              <a:spcAft>
                <a:spcPts val="0"/>
              </a:spcAft>
              <a:buNone/>
            </a:pPr>
            <a:r>
              <a:rPr lang="en-US" sz="2300">
                <a:solidFill>
                  <a:srgbClr val="222222"/>
                </a:solidFill>
                <a:highlight>
                  <a:srgbClr val="FFFFFF"/>
                </a:highlight>
                <a:latin typeface="Arial"/>
                <a:ea typeface="Arial"/>
                <a:cs typeface="Arial"/>
                <a:sym typeface="Arial"/>
              </a:rPr>
              <a:t>An optimized search algorithm for gravitational waves from post-merger remnants</a:t>
            </a:r>
            <a:endParaRPr sz="2300">
              <a:solidFill>
                <a:srgbClr val="222222"/>
              </a:solidFill>
              <a:highlight>
                <a:srgbClr val="FFFFFF"/>
              </a:highlight>
              <a:latin typeface="Arial"/>
              <a:ea typeface="Arial"/>
              <a:cs typeface="Arial"/>
              <a:sym typeface="Arial"/>
            </a:endParaRPr>
          </a:p>
          <a:p>
            <a:pPr indent="0" lvl="0" marL="0" rtl="0" algn="ctr">
              <a:spcBef>
                <a:spcPts val="600"/>
              </a:spcBef>
              <a:spcAft>
                <a:spcPts val="0"/>
              </a:spcAft>
              <a:buClr>
                <a:srgbClr val="93CDDD"/>
              </a:buClr>
              <a:buSzPts val="4400"/>
              <a:buFont typeface="Calibri"/>
              <a:buNone/>
            </a:pPr>
            <a:r>
              <a:t/>
            </a:r>
            <a:endParaRPr/>
          </a:p>
        </p:txBody>
      </p:sp>
      <p:cxnSp>
        <p:nvCxnSpPr>
          <p:cNvPr id="176" name="Google Shape;176;p22"/>
          <p:cNvCxnSpPr/>
          <p:nvPr/>
        </p:nvCxnSpPr>
        <p:spPr>
          <a:xfrm rot="10800000">
            <a:off x="914400" y="1441200"/>
            <a:ext cx="7315200" cy="9000"/>
          </a:xfrm>
          <a:prstGeom prst="straightConnector1">
            <a:avLst/>
          </a:prstGeom>
          <a:noFill/>
          <a:ln cap="flat" cmpd="sng" w="28575">
            <a:solidFill>
              <a:srgbClr val="666666"/>
            </a:solidFill>
            <a:prstDash val="solid"/>
            <a:round/>
            <a:headEnd len="med" w="med" type="none"/>
            <a:tailEnd len="med" w="med" type="none"/>
          </a:ln>
        </p:spPr>
      </p:cxnSp>
      <p:sp>
        <p:nvSpPr>
          <p:cNvPr id="177" name="Google Shape;177;p22"/>
          <p:cNvSpPr txBox="1"/>
          <p:nvPr>
            <p:ph idx="1" type="body"/>
          </p:nvPr>
        </p:nvSpPr>
        <p:spPr>
          <a:xfrm>
            <a:off x="776550" y="1843451"/>
            <a:ext cx="8229600" cy="3962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3000">
                <a:solidFill>
                  <a:srgbClr val="666666"/>
                </a:solidFill>
                <a:latin typeface="Roboto"/>
                <a:ea typeface="Roboto"/>
                <a:cs typeface="Roboto"/>
                <a:sym typeface="Roboto"/>
              </a:rPr>
              <a:t>Help Needed</a:t>
            </a:r>
            <a:r>
              <a:rPr lang="en-US" sz="3000">
                <a:solidFill>
                  <a:srgbClr val="666666"/>
                </a:solidFill>
                <a:latin typeface="Roboto"/>
                <a:ea typeface="Roboto"/>
                <a:cs typeface="Roboto"/>
                <a:sym typeface="Roboto"/>
              </a:rPr>
              <a:t>:</a:t>
            </a:r>
            <a:endParaRPr sz="3000">
              <a:solidFill>
                <a:srgbClr val="666666"/>
              </a:solidFill>
              <a:latin typeface="Roboto"/>
              <a:ea typeface="Roboto"/>
              <a:cs typeface="Roboto"/>
              <a:sym typeface="Roboto"/>
            </a:endParaRPr>
          </a:p>
          <a:p>
            <a:pPr indent="0" lvl="0" marL="0" rtl="0" algn="l">
              <a:spcBef>
                <a:spcPts val="0"/>
              </a:spcBef>
              <a:spcAft>
                <a:spcPts val="0"/>
              </a:spcAft>
              <a:buNone/>
            </a:pPr>
            <a:r>
              <a:t/>
            </a:r>
            <a:endParaRPr sz="3000">
              <a:solidFill>
                <a:srgbClr val="666666"/>
              </a:solidFill>
              <a:latin typeface="Roboto"/>
              <a:ea typeface="Roboto"/>
              <a:cs typeface="Roboto"/>
              <a:sym typeface="Roboto"/>
            </a:endParaRPr>
          </a:p>
          <a:p>
            <a:pPr indent="-368300" lvl="0" marL="457200" rtl="0" algn="l">
              <a:lnSpc>
                <a:spcPct val="100000"/>
              </a:lnSpc>
              <a:spcBef>
                <a:spcPts val="800"/>
              </a:spcBef>
              <a:spcAft>
                <a:spcPts val="0"/>
              </a:spcAft>
              <a:buClr>
                <a:srgbClr val="666666"/>
              </a:buClr>
              <a:buSzPts val="2200"/>
              <a:buFont typeface="Roboto"/>
              <a:buChar char="➔"/>
            </a:pPr>
            <a:r>
              <a:t/>
            </a:r>
            <a:endParaRPr sz="2200">
              <a:solidFill>
                <a:srgbClr val="666666"/>
              </a:solidFill>
              <a:latin typeface="Roboto"/>
              <a:ea typeface="Roboto"/>
              <a:cs typeface="Roboto"/>
              <a:sym typeface="Roboto"/>
            </a:endParaRPr>
          </a:p>
          <a:p>
            <a:pPr indent="0" lvl="0" marL="914400" rtl="0" algn="l">
              <a:lnSpc>
                <a:spcPct val="100000"/>
              </a:lnSpc>
              <a:spcBef>
                <a:spcPts val="800"/>
              </a:spcBef>
              <a:spcAft>
                <a:spcPts val="0"/>
              </a:spcAft>
              <a:buNone/>
            </a:pPr>
            <a:r>
              <a:t/>
            </a:r>
            <a:endParaRPr sz="2200">
              <a:solidFill>
                <a:srgbClr val="666666"/>
              </a:solidFill>
              <a:latin typeface="Roboto"/>
              <a:ea typeface="Roboto"/>
              <a:cs typeface="Roboto"/>
              <a:sym typeface="Roboto"/>
            </a:endParaRPr>
          </a:p>
          <a:p>
            <a:pPr indent="-368300" lvl="0" marL="457200" rtl="0" algn="l">
              <a:lnSpc>
                <a:spcPct val="100000"/>
              </a:lnSpc>
              <a:spcBef>
                <a:spcPts val="800"/>
              </a:spcBef>
              <a:spcAft>
                <a:spcPts val="0"/>
              </a:spcAft>
              <a:buClr>
                <a:srgbClr val="666666"/>
              </a:buClr>
              <a:buSzPts val="2200"/>
              <a:buFont typeface="Roboto"/>
              <a:buChar char="➔"/>
            </a:pPr>
            <a:r>
              <a:t/>
            </a:r>
            <a:endParaRPr sz="2200">
              <a:solidFill>
                <a:srgbClr val="666666"/>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Streamline-MIT">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