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01a4f0d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501a4f0d8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02d8de525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02d8de52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f02d8de525_0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02d8de525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02d8de52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f02d8de525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02d8de525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02d8de52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f02d8de525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02d8de52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02d8de5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f02d8de52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02d8de525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02d8de52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f02d8de525_0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02d8de525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02d8de52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f02d8de525_0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02d8de525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f02d8de52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f02d8de525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625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810025" y="5647478"/>
            <a:ext cx="2133599" cy="9807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ctrTitle"/>
          </p:nvPr>
        </p:nvSpPr>
        <p:spPr>
          <a:xfrm>
            <a:off x="685800" y="1219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br>
              <a:rPr lang="en-US" sz="4800"/>
            </a:br>
            <a:endParaRPr i="1" sz="2667"/>
          </a:p>
        </p:txBody>
      </p:sp>
      <p:sp>
        <p:nvSpPr>
          <p:cNvPr id="91" name="Google Shape;91;p13"/>
          <p:cNvSpPr txBox="1"/>
          <p:nvPr>
            <p:ph idx="1" type="subTitle"/>
          </p:nvPr>
        </p:nvSpPr>
        <p:spPr>
          <a:xfrm>
            <a:off x="1115825" y="2557650"/>
            <a:ext cx="6996000" cy="31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400">
                <a:solidFill>
                  <a:srgbClr val="92CCDC"/>
                </a:solidFill>
              </a:rPr>
              <a:t>Team Members</a:t>
            </a:r>
            <a:r>
              <a:rPr lang="en-US" sz="2400">
                <a:solidFill>
                  <a:srgbClr val="92CCDC"/>
                </a:solidFill>
              </a:rPr>
              <a:t>: </a:t>
            </a:r>
            <a:endParaRPr sz="24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Cameron Bremner, cbremner@uvm.edu </a:t>
            </a:r>
            <a:endParaRPr sz="20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Syd Culbert, sydney.culbert@uvm.edu</a:t>
            </a:r>
            <a:endParaRPr sz="20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Halina Vercessi-Clarke, halina.vercessi-clarke@uvm.edu </a:t>
            </a:r>
            <a:endParaRPr sz="20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Clem Fisher, clement.fisher@uvm.edu</a:t>
            </a:r>
            <a:endParaRPr sz="20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400">
                <a:solidFill>
                  <a:srgbClr val="92CCDC"/>
                </a:solidFill>
              </a:rPr>
              <a:t>Mentor: </a:t>
            </a:r>
            <a:endParaRPr sz="24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Kerime Toksu, University of Vermont, ktuksu@uvm.edu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400">
                <a:solidFill>
                  <a:srgbClr val="92CCDC"/>
                </a:solidFill>
              </a:rPr>
              <a:t>Researcher:  </a:t>
            </a:r>
            <a:endParaRPr sz="24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Jenn Karson, University of Vermont, jkarson@uvm.edu</a:t>
            </a:r>
            <a:endParaRPr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r>
              <a:t/>
            </a:r>
            <a:endParaRPr sz="16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>
                <a:solidFill>
                  <a:srgbClr val="92CCDC"/>
                </a:solidFill>
              </a:rPr>
              <a:t>9/16/2021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endParaRPr/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/>
              <a:t>Timeframe</a:t>
            </a:r>
            <a:endParaRPr sz="320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/>
              <a:t>Start date: May 31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/>
              <a:t>End date: December 22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endParaRPr/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/>
              <a:t> What we hope to learn</a:t>
            </a:r>
            <a:endParaRPr/>
          </a:p>
          <a:p>
            <a:pPr indent="-1841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</a:pPr>
            <a:r>
              <a:rPr lang="en-US" sz="2400"/>
              <a:t>How to more precisely influence the results produced through the manipulation of parameters, training sets, and transfer learning</a:t>
            </a:r>
            <a:endParaRPr sz="2400"/>
          </a:p>
          <a:p>
            <a:pPr indent="-1841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</a:pPr>
            <a:r>
              <a:rPr lang="en-US" sz="2400"/>
              <a:t>How to navigate latent space effectively to converge on the most aesthetic images</a:t>
            </a:r>
            <a:endParaRPr sz="2400"/>
          </a:p>
          <a:p>
            <a:pPr indent="-1841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</a:pPr>
            <a:r>
              <a:rPr lang="en-US" sz="2400"/>
              <a:t>How can we make GANs a more accessible tool for artists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endParaRPr/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3500"/>
              <a:buFont typeface="Calibri"/>
              <a:buChar char="•"/>
            </a:pPr>
            <a:r>
              <a:rPr lang="en-US" sz="3500"/>
              <a:t>G</a:t>
            </a:r>
            <a:r>
              <a:rPr lang="en-US" sz="3500">
                <a:solidFill>
                  <a:srgbClr val="93CDDD"/>
                </a:solidFill>
              </a:rPr>
              <a:t>oals for Next </a:t>
            </a:r>
            <a:r>
              <a:rPr lang="en-US" sz="3500"/>
              <a:t>M</a:t>
            </a:r>
            <a:r>
              <a:rPr lang="en-US" sz="3500">
                <a:solidFill>
                  <a:srgbClr val="93CDDD"/>
                </a:solidFill>
              </a:rPr>
              <a:t>onth</a:t>
            </a:r>
            <a:endParaRPr sz="3500"/>
          </a:p>
          <a:p>
            <a:pPr indent="-1841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Calibri"/>
              <a:buChar char="–"/>
            </a:pPr>
            <a:r>
              <a:rPr lang="en-US" sz="2400"/>
              <a:t>September 22nd installation</a:t>
            </a:r>
            <a:endParaRPr sz="2400"/>
          </a:p>
          <a:p>
            <a:pPr indent="-266700" lvl="2" marL="1143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Calibri"/>
              <a:buChar char="•"/>
            </a:pPr>
            <a:r>
              <a:rPr lang="en-US"/>
              <a:t>Learn from the feedback of others</a:t>
            </a:r>
            <a:endParaRPr/>
          </a:p>
          <a:p>
            <a:pPr indent="-266700" lvl="2" marL="1143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/>
              <a:t>Do people see similarities or differences between images generated using the same transfer learning set </a:t>
            </a:r>
            <a:endParaRPr/>
          </a:p>
          <a:p>
            <a:pPr indent="-1841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Calibri"/>
              <a:buChar char="–"/>
            </a:pPr>
            <a:r>
              <a:rPr lang="en-US" sz="2400"/>
              <a:t>Begin to answer research questions and move towards more intentional results</a:t>
            </a:r>
            <a:r>
              <a:rPr lang="en-US" sz="2400">
                <a:solidFill>
                  <a:srgbClr val="93CDDD"/>
                </a:solidFill>
              </a:rPr>
              <a:t> </a:t>
            </a:r>
            <a:endParaRPr sz="2400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200"/>
              <a:buChar char="•"/>
            </a:pPr>
            <a:r>
              <a:rPr lang="en-US" sz="4200"/>
              <a:t>Plan of action/team member roles</a:t>
            </a:r>
            <a:endParaRPr sz="3000"/>
          </a:p>
          <a:p>
            <a:pPr indent="-1714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200"/>
              <a:buChar char="–"/>
            </a:pPr>
            <a:r>
              <a:rPr lang="en-US" sz="2200"/>
              <a:t>Syd, Cam: Further StyleGAN experimentation and dissection of the training and image generation processes with the aim of exercising more creative control over them.  </a:t>
            </a:r>
            <a:endParaRPr sz="2200"/>
          </a:p>
          <a:p>
            <a:pPr indent="-1714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200"/>
              <a:buChar char="–"/>
            </a:pPr>
            <a:r>
              <a:rPr lang="en-US" sz="2200"/>
              <a:t>Halina: Genetic algorithm improvement / working on the generation of the Athena dataset.</a:t>
            </a:r>
            <a:endParaRPr sz="2200"/>
          </a:p>
          <a:p>
            <a:pPr indent="-1714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200"/>
              <a:buChar char="–"/>
            </a:pPr>
            <a:r>
              <a:rPr lang="en-US" sz="2200"/>
              <a:t>Clem: Latent spacewalk and 3d GAN research, preliminary steps to create better </a:t>
            </a:r>
            <a:r>
              <a:rPr lang="en-US" sz="2200"/>
              <a:t>representations</a:t>
            </a:r>
            <a:r>
              <a:rPr lang="en-US" sz="2200"/>
              <a:t> of latent space.  </a:t>
            </a:r>
            <a:endParaRPr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42700" y="152258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endParaRPr/>
          </a:p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300"/>
              <a:buChar char="•"/>
            </a:pPr>
            <a:r>
              <a:rPr lang="en-US" sz="2300"/>
              <a:t>The UVM Art + Artificial </a:t>
            </a:r>
            <a:r>
              <a:rPr lang="en-US" sz="2300"/>
              <a:t>Intelligence</a:t>
            </a:r>
            <a:r>
              <a:rPr lang="en-US" sz="2300"/>
              <a:t> Initiative is currently exploring the utility of Generative Adversarial Networks (GANs) in producing </a:t>
            </a:r>
            <a:r>
              <a:rPr lang="en-US" sz="2300"/>
              <a:t>aesthetically</a:t>
            </a:r>
            <a:r>
              <a:rPr lang="en-US" sz="2300"/>
              <a:t> pleasing and unique works of art. Using our genetic algorithm, we have curated a dataset (Athena), which we have been using as the training set in Nvidia’s StyleGAN2-ADA. The team has been experimenting with the use of transfer learning from various pre-trained networks as well as the manipulation of different variables in StyleGAN in order to generate images, which we then study to determine how to refine our process. 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263800" y="5202150"/>
            <a:ext cx="6921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BreCaHAD breast cancer tissue images dataset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>
            <p:ph idx="1" type="body"/>
          </p:nvPr>
        </p:nvSpPr>
        <p:spPr>
          <a:xfrm>
            <a:off x="263800" y="5202150"/>
            <a:ext cx="6921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Athena dataset</a:t>
            </a:r>
            <a:endParaRPr sz="2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263800" y="5202150"/>
            <a:ext cx="6921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Snap 000004</a:t>
            </a:r>
            <a:endParaRPr sz="23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263800" y="5202150"/>
            <a:ext cx="6921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Snap 000008</a:t>
            </a:r>
            <a:endParaRPr sz="2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263800" y="5202150"/>
            <a:ext cx="6921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Snap 000012</a:t>
            </a:r>
            <a:endParaRPr sz="2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263800" y="5202150"/>
            <a:ext cx="6921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Snap 000016</a:t>
            </a:r>
            <a:endParaRPr sz="2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800"/>
              <a:t>UVM Art + AI Research Group Phase 2 (2021)</a:t>
            </a:r>
            <a:endParaRPr/>
          </a:p>
        </p:txBody>
      </p:sp>
      <p:sp>
        <p:nvSpPr>
          <p:cNvPr id="145" name="Google Shape;145;p21"/>
          <p:cNvSpPr txBox="1"/>
          <p:nvPr>
            <p:ph idx="1" type="body"/>
          </p:nvPr>
        </p:nvSpPr>
        <p:spPr>
          <a:xfrm>
            <a:off x="457200" y="1036650"/>
            <a:ext cx="8229600" cy="4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200"/>
              <a:buChar char="•"/>
            </a:pPr>
            <a:r>
              <a:rPr lang="en-US" sz="2200"/>
              <a:t>Goals</a:t>
            </a:r>
            <a:endParaRPr sz="220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60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</a:pPr>
            <a:r>
              <a:rPr lang="en-US" sz="1800"/>
              <a:t>Test both StyleGAN2-ADA and StyleGAN2 to determine which is superior, as well as optimize parameters such as training time and number of GPUs. </a:t>
            </a:r>
            <a:endParaRPr sz="1800"/>
          </a:p>
          <a:p>
            <a:pPr indent="-1460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</a:pPr>
            <a:r>
              <a:rPr lang="en-US" sz="1800"/>
              <a:t>Determine more specifically how transfer learning sets impact the </a:t>
            </a:r>
            <a:r>
              <a:rPr lang="en-US" sz="1800"/>
              <a:t>aesthetics</a:t>
            </a:r>
            <a:r>
              <a:rPr lang="en-US" sz="1800"/>
              <a:t> of generated fakes</a:t>
            </a:r>
            <a:endParaRPr sz="1800"/>
          </a:p>
          <a:p>
            <a:pPr indent="-1460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Improve our genetic algorithm for automating the production of the Athena dataset</a:t>
            </a:r>
            <a:endParaRPr sz="1800"/>
          </a:p>
          <a:p>
            <a:pPr indent="-285750" lvl="1" marL="742950" rtl="0" algn="l">
              <a:spcBef>
                <a:spcPts val="80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Determine points in the StyleGAN workflow that leave room for humans to more directly assert creative control</a:t>
            </a:r>
            <a:endParaRPr sz="1800"/>
          </a:p>
          <a:p>
            <a:pPr indent="-1460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Identify defaults within StyleGAN that do not </a:t>
            </a:r>
            <a:r>
              <a:rPr lang="en-US" sz="1800"/>
              <a:t>easily</a:t>
            </a:r>
            <a:r>
              <a:rPr lang="en-US" sz="1800"/>
              <a:t> allow for human artistic authorship, customization, or other user-subjectivity. Describe the </a:t>
            </a:r>
            <a:r>
              <a:rPr lang="en-US" sz="1800"/>
              <a:t>taxonomies</a:t>
            </a:r>
            <a:r>
              <a:rPr lang="en-US" sz="1800"/>
              <a:t> of the hardware and software that enforce such boundaries for creative exploration</a:t>
            </a:r>
            <a:endParaRPr sz="1800"/>
          </a:p>
          <a:p>
            <a:pPr indent="-1460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Through the practice of generating latent space walks with StyleGAN and 3dGAN, </a:t>
            </a:r>
            <a:r>
              <a:rPr lang="en-US" sz="1800"/>
              <a:t>describe</a:t>
            </a:r>
            <a:r>
              <a:rPr lang="en-US" sz="1800"/>
              <a:t> the cartography of latent space in non-mathematical terms that can be understood by artists who do not work with AI. Produce material examples that demonstrate this cartography. 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