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15" roundtripDataSignature="AMtx7mjm3qDvqOPoVfJKdgsI6PlK9iaB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customschemas.google.com/relationships/presentationmetadata" Target="metadata"/><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 name="Google Shape;88;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North Woods Project is a multifaceted mission to create a strong community surrounding URI’s expansive natural area. Through various technologies, we are creating </a:t>
            </a:r>
            <a:r>
              <a:rPr lang="en-US"/>
              <a:t>augmented</a:t>
            </a:r>
            <a:r>
              <a:rPr lang="en-US"/>
              <a:t> experiences in order to discover new ways to engage with nature. One of our primary focuses is to create a ‘deep map’, </a:t>
            </a:r>
            <a:r>
              <a:rPr lang="en-US"/>
              <a:t>which</a:t>
            </a:r>
            <a:r>
              <a:rPr lang="en-US"/>
              <a:t> explores further than just geography. Ecology, history, and art can be included within a deep map layout, ultimately leading to a rich experience for everyone. </a:t>
            </a:r>
            <a:endParaRPr i="1"/>
          </a:p>
          <a:p>
            <a:pPr indent="0" lvl="0" marL="0" rtl="0" algn="l">
              <a:lnSpc>
                <a:spcPct val="100000"/>
              </a:lnSpc>
              <a:spcBef>
                <a:spcPts val="0"/>
              </a:spcBef>
              <a:spcAft>
                <a:spcPts val="0"/>
              </a:spcAft>
              <a:buSzPts val="1400"/>
              <a:buNone/>
            </a:pPr>
            <a:r>
              <a:rPr i="1" lang="en-US"/>
              <a:t>-Clarify acronyms </a:t>
            </a:r>
            <a:endParaRPr i="1"/>
          </a:p>
          <a:p>
            <a:pPr indent="0" lvl="0" marL="0" rtl="0" algn="l">
              <a:lnSpc>
                <a:spcPct val="100000"/>
              </a:lnSpc>
              <a:spcBef>
                <a:spcPts val="0"/>
              </a:spcBef>
              <a:spcAft>
                <a:spcPts val="0"/>
              </a:spcAft>
              <a:buSzPts val="1400"/>
              <a:buNone/>
            </a:pPr>
            <a:r>
              <a:rPr i="1" lang="en-US"/>
              <a:t>-Add summary</a:t>
            </a:r>
            <a:endParaRPr i="1"/>
          </a:p>
        </p:txBody>
      </p:sp>
      <p:sp>
        <p:nvSpPr>
          <p:cNvPr id="95" name="Google Shape;9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Working with Madison Jones, Travess Smalley and other talented professionals, I am excited to be </a:t>
            </a:r>
            <a:r>
              <a:rPr lang="en-US"/>
              <a:t>developing</a:t>
            </a:r>
            <a:r>
              <a:rPr lang="en-US"/>
              <a:t> content for the North Woods project through a variety of mediums. Augmented reality, or AR, is one of the primary focuses on our project. We will be generating content such as trail signs, infographics, and interactive </a:t>
            </a:r>
            <a:r>
              <a:rPr lang="en-US"/>
              <a:t>experiences</a:t>
            </a:r>
            <a:r>
              <a:rPr lang="en-US"/>
              <a:t> that can be accessed through smart phones and other devices. This allows for endless expansion without disrupting the natural space. Students and faculty have been working on their own projects, and it is our job to ensure that these visions are able to come to life. From artists to conservationists, anyone who has a relationship with the North Woods is encouraged to share their ideas. </a:t>
            </a:r>
            <a:endParaRPr/>
          </a:p>
        </p:txBody>
      </p:sp>
      <p:sp>
        <p:nvSpPr>
          <p:cNvPr id="103" name="Google Shape;10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Starting at the beginning of the summer, my time with the North Woods project will span until the end of the season. While this might be the end of the program, the North Woods project will certainly continue to grow. </a:t>
            </a:r>
            <a:endParaRPr/>
          </a:p>
        </p:txBody>
      </p:sp>
      <p:sp>
        <p:nvSpPr>
          <p:cNvPr id="109" name="Google Shape;10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51c299693a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51c299693a_0_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g251c299693a_0_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While I have experience in media and storytelling, I am excited to have the opportunity to learn about all the new ways to create content. Applications like Hoverlay, Unity engine, and others will teach me the basics of AR experiences and how to create them. Other programs like GIS will also be </a:t>
            </a:r>
            <a:r>
              <a:rPr lang="en-US"/>
              <a:t>incredibly</a:t>
            </a:r>
            <a:r>
              <a:rPr lang="en-US"/>
              <a:t> helpful for deep mapping and organizing our project. Beyond the technical side of things, I am also exploring new ways to engage with space and place through a rhetorical lens. Creating a memorable experience requires a deep understanding of how people engage with their surroundings. As a student studying environmental communications, the North Woods project is the perfect opportunity for me to learn how to see nature through a new lens, and to share these stories through a digital framework.</a:t>
            </a:r>
            <a:endParaRPr/>
          </a:p>
        </p:txBody>
      </p:sp>
      <p:sp>
        <p:nvSpPr>
          <p:cNvPr id="125" name="Google Shape;12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As we begin our summer session, our primary goals are first to organize the data we currently have. </a:t>
            </a:r>
            <a:r>
              <a:rPr lang="en-US"/>
              <a:t>Because</a:t>
            </a:r>
            <a:r>
              <a:rPr lang="en-US"/>
              <a:t> the woods have been utilized by various departments, there is already a great amount of data we can use and implement. From there, we hope to finish drafting some of our first experience. Once this is outlined, I will be collecting content such as photos, videos and digital scans of </a:t>
            </a:r>
            <a:r>
              <a:rPr lang="en-US"/>
              <a:t>things relating to our overall project. To make sure that I can continue working on these applications, I hope to have a solid foundation with different softwares such as Hoverlay, Adobe Aero, and Unity engine. By the end of the month, my team and I will have a solid strategy implemented for scheduling, role designations and any other important information.</a:t>
            </a:r>
            <a:endParaRPr/>
          </a:p>
        </p:txBody>
      </p:sp>
      <p:sp>
        <p:nvSpPr>
          <p:cNvPr id="132" name="Google Shape;13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Being a collaborative project in nature, I of course cannot do this project alone. </a:t>
            </a:r>
            <a:r>
              <a:rPr lang="en-US"/>
              <a:t>Different</a:t>
            </a:r>
            <a:r>
              <a:rPr lang="en-US"/>
              <a:t> members of the North Woods project have different areas of expertise. I hope to learn from my colleagues more about the ecological knowledge present in the North Woods, including plant and animal ID, geographic data, and other important factors. The North Woods also has a rich history spanning centuries, and I hope to learn a much as I can from experts in the field. </a:t>
            </a:r>
            <a:endParaRPr/>
          </a:p>
        </p:txBody>
      </p:sp>
      <p:sp>
        <p:nvSpPr>
          <p:cNvPr id="138" name="Google Shape;13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51c299693a_0_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51c299693a_0_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g251c299693a_0_1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93CDD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9" name="Google Shape;19;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93CDD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8"/>
          <p:cNvSpPr txBox="1"/>
          <p:nvPr>
            <p:ph idx="1" type="body"/>
          </p:nvPr>
        </p:nvSpPr>
        <p:spPr>
          <a:xfrm rot="5400000">
            <a:off x="2590800" y="-533399"/>
            <a:ext cx="3962400"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rgbClr val="93CDDD"/>
              </a:buClr>
              <a:buSzPts val="1800"/>
              <a:buChar char="•"/>
              <a:defRPr/>
            </a:lvl1pPr>
            <a:lvl2pPr indent="-342900" lvl="1" marL="914400" algn="l">
              <a:lnSpc>
                <a:spcPct val="100000"/>
              </a:lnSpc>
              <a:spcBef>
                <a:spcPts val="360"/>
              </a:spcBef>
              <a:spcAft>
                <a:spcPts val="0"/>
              </a:spcAft>
              <a:buClr>
                <a:srgbClr val="93CDDD"/>
              </a:buClr>
              <a:buSzPts val="1800"/>
              <a:buChar char="–"/>
              <a:defRPr/>
            </a:lvl2pPr>
            <a:lvl3pPr indent="-342900" lvl="2" marL="1371600" algn="l">
              <a:lnSpc>
                <a:spcPct val="100000"/>
              </a:lnSpc>
              <a:spcBef>
                <a:spcPts val="360"/>
              </a:spcBef>
              <a:spcAft>
                <a:spcPts val="0"/>
              </a:spcAft>
              <a:buClr>
                <a:srgbClr val="93CDDD"/>
              </a:buClr>
              <a:buSzPts val="1800"/>
              <a:buChar char="•"/>
              <a:defRPr/>
            </a:lvl3pPr>
            <a:lvl4pPr indent="-342900" lvl="3" marL="1828800" algn="l">
              <a:lnSpc>
                <a:spcPct val="100000"/>
              </a:lnSpc>
              <a:spcBef>
                <a:spcPts val="360"/>
              </a:spcBef>
              <a:spcAft>
                <a:spcPts val="0"/>
              </a:spcAft>
              <a:buClr>
                <a:srgbClr val="93CDDD"/>
              </a:buClr>
              <a:buSzPts val="1800"/>
              <a:buChar char="–"/>
              <a:defRPr/>
            </a:lvl4pPr>
            <a:lvl5pPr indent="-342900" lvl="4" marL="2286000" algn="l">
              <a:lnSpc>
                <a:spcPct val="100000"/>
              </a:lnSpc>
              <a:spcBef>
                <a:spcPts val="360"/>
              </a:spcBef>
              <a:spcAft>
                <a:spcPts val="0"/>
              </a:spcAft>
              <a:buClr>
                <a:srgbClr val="93CDDD"/>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6" name="Google Shape;76;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19"/>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93CDD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9"/>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rgbClr val="93CDDD"/>
              </a:buClr>
              <a:buSzPts val="1800"/>
              <a:buChar char="•"/>
              <a:defRPr/>
            </a:lvl1pPr>
            <a:lvl2pPr indent="-342900" lvl="1" marL="914400" algn="l">
              <a:lnSpc>
                <a:spcPct val="100000"/>
              </a:lnSpc>
              <a:spcBef>
                <a:spcPts val="360"/>
              </a:spcBef>
              <a:spcAft>
                <a:spcPts val="0"/>
              </a:spcAft>
              <a:buClr>
                <a:srgbClr val="93CDDD"/>
              </a:buClr>
              <a:buSzPts val="1800"/>
              <a:buChar char="–"/>
              <a:defRPr/>
            </a:lvl2pPr>
            <a:lvl3pPr indent="-342900" lvl="2" marL="1371600" algn="l">
              <a:lnSpc>
                <a:spcPct val="100000"/>
              </a:lnSpc>
              <a:spcBef>
                <a:spcPts val="360"/>
              </a:spcBef>
              <a:spcAft>
                <a:spcPts val="0"/>
              </a:spcAft>
              <a:buClr>
                <a:srgbClr val="93CDDD"/>
              </a:buClr>
              <a:buSzPts val="1800"/>
              <a:buChar char="•"/>
              <a:defRPr/>
            </a:lvl3pPr>
            <a:lvl4pPr indent="-342900" lvl="3" marL="1828800" algn="l">
              <a:lnSpc>
                <a:spcPct val="100000"/>
              </a:lnSpc>
              <a:spcBef>
                <a:spcPts val="360"/>
              </a:spcBef>
              <a:spcAft>
                <a:spcPts val="0"/>
              </a:spcAft>
              <a:buClr>
                <a:srgbClr val="93CDDD"/>
              </a:buClr>
              <a:buSzPts val="1800"/>
              <a:buChar char="–"/>
              <a:defRPr/>
            </a:lvl4pPr>
            <a:lvl5pPr indent="-342900" lvl="4" marL="2286000" algn="l">
              <a:lnSpc>
                <a:spcPct val="100000"/>
              </a:lnSpc>
              <a:spcBef>
                <a:spcPts val="360"/>
              </a:spcBef>
              <a:spcAft>
                <a:spcPts val="0"/>
              </a:spcAft>
              <a:buClr>
                <a:srgbClr val="93CDDD"/>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2" name="Google Shape;82;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10"/>
          <p:cNvSpPr txBox="1"/>
          <p:nvPr>
            <p:ph type="title"/>
          </p:nvPr>
        </p:nvSpPr>
        <p:spPr>
          <a:xfrm>
            <a:off x="457200" y="1853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93CDD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0"/>
          <p:cNvSpPr txBox="1"/>
          <p:nvPr>
            <p:ph idx="1" type="body"/>
          </p:nvPr>
        </p:nvSpPr>
        <p:spPr>
          <a:xfrm>
            <a:off x="457200" y="1600201"/>
            <a:ext cx="8229600" cy="39624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rgbClr val="93CDDD"/>
              </a:buClr>
              <a:buSzPts val="1800"/>
              <a:buChar char="•"/>
              <a:defRPr/>
            </a:lvl1pPr>
            <a:lvl2pPr indent="-342900" lvl="1" marL="914400" algn="l">
              <a:lnSpc>
                <a:spcPct val="100000"/>
              </a:lnSpc>
              <a:spcBef>
                <a:spcPts val="360"/>
              </a:spcBef>
              <a:spcAft>
                <a:spcPts val="0"/>
              </a:spcAft>
              <a:buClr>
                <a:srgbClr val="93CDDD"/>
              </a:buClr>
              <a:buSzPts val="1800"/>
              <a:buChar char="–"/>
              <a:defRPr/>
            </a:lvl2pPr>
            <a:lvl3pPr indent="-342900" lvl="2" marL="1371600" algn="l">
              <a:lnSpc>
                <a:spcPct val="100000"/>
              </a:lnSpc>
              <a:spcBef>
                <a:spcPts val="360"/>
              </a:spcBef>
              <a:spcAft>
                <a:spcPts val="0"/>
              </a:spcAft>
              <a:buClr>
                <a:srgbClr val="93CDDD"/>
              </a:buClr>
              <a:buSzPts val="1800"/>
              <a:buChar char="•"/>
              <a:defRPr/>
            </a:lvl3pPr>
            <a:lvl4pPr indent="-342900" lvl="3" marL="1828800" algn="l">
              <a:lnSpc>
                <a:spcPct val="100000"/>
              </a:lnSpc>
              <a:spcBef>
                <a:spcPts val="360"/>
              </a:spcBef>
              <a:spcAft>
                <a:spcPts val="0"/>
              </a:spcAft>
              <a:buClr>
                <a:srgbClr val="93CDDD"/>
              </a:buClr>
              <a:buSzPts val="1800"/>
              <a:buChar char="–"/>
              <a:defRPr/>
            </a:lvl4pPr>
            <a:lvl5pPr indent="-342900" lvl="4" marL="2286000" algn="l">
              <a:lnSpc>
                <a:spcPct val="100000"/>
              </a:lnSpc>
              <a:spcBef>
                <a:spcPts val="360"/>
              </a:spcBef>
              <a:spcAft>
                <a:spcPts val="0"/>
              </a:spcAft>
              <a:buClr>
                <a:srgbClr val="93CDDD"/>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5" name="Google Shape;2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1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rgbClr val="93CDDD"/>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1" name="Google Shape;3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93CDD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rgbClr val="93CDDD"/>
              </a:buClr>
              <a:buSzPts val="2800"/>
              <a:buChar char="•"/>
              <a:defRPr sz="2800"/>
            </a:lvl1pPr>
            <a:lvl2pPr indent="-381000" lvl="1" marL="914400" algn="l">
              <a:lnSpc>
                <a:spcPct val="100000"/>
              </a:lnSpc>
              <a:spcBef>
                <a:spcPts val="480"/>
              </a:spcBef>
              <a:spcAft>
                <a:spcPts val="0"/>
              </a:spcAft>
              <a:buClr>
                <a:srgbClr val="93CDDD"/>
              </a:buClr>
              <a:buSzPts val="2400"/>
              <a:buChar char="–"/>
              <a:defRPr sz="2400"/>
            </a:lvl2pPr>
            <a:lvl3pPr indent="-355600" lvl="2" marL="1371600" algn="l">
              <a:lnSpc>
                <a:spcPct val="100000"/>
              </a:lnSpc>
              <a:spcBef>
                <a:spcPts val="400"/>
              </a:spcBef>
              <a:spcAft>
                <a:spcPts val="0"/>
              </a:spcAft>
              <a:buClr>
                <a:srgbClr val="93CDDD"/>
              </a:buClr>
              <a:buSzPts val="2000"/>
              <a:buChar char="•"/>
              <a:defRPr sz="2000"/>
            </a:lvl3pPr>
            <a:lvl4pPr indent="-342900" lvl="3" marL="1828800" algn="l">
              <a:lnSpc>
                <a:spcPct val="100000"/>
              </a:lnSpc>
              <a:spcBef>
                <a:spcPts val="360"/>
              </a:spcBef>
              <a:spcAft>
                <a:spcPts val="0"/>
              </a:spcAft>
              <a:buClr>
                <a:srgbClr val="93CDDD"/>
              </a:buClr>
              <a:buSzPts val="1800"/>
              <a:buChar char="–"/>
              <a:defRPr sz="1800"/>
            </a:lvl4pPr>
            <a:lvl5pPr indent="-342900" lvl="4" marL="2286000" algn="l">
              <a:lnSpc>
                <a:spcPct val="100000"/>
              </a:lnSpc>
              <a:spcBef>
                <a:spcPts val="360"/>
              </a:spcBef>
              <a:spcAft>
                <a:spcPts val="0"/>
              </a:spcAft>
              <a:buClr>
                <a:srgbClr val="93CDDD"/>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1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rgbClr val="93CDDD"/>
              </a:buClr>
              <a:buSzPts val="2800"/>
              <a:buChar char="•"/>
              <a:defRPr sz="2800"/>
            </a:lvl1pPr>
            <a:lvl2pPr indent="-381000" lvl="1" marL="914400" algn="l">
              <a:lnSpc>
                <a:spcPct val="100000"/>
              </a:lnSpc>
              <a:spcBef>
                <a:spcPts val="480"/>
              </a:spcBef>
              <a:spcAft>
                <a:spcPts val="0"/>
              </a:spcAft>
              <a:buClr>
                <a:srgbClr val="93CDDD"/>
              </a:buClr>
              <a:buSzPts val="2400"/>
              <a:buChar char="–"/>
              <a:defRPr sz="2400"/>
            </a:lvl2pPr>
            <a:lvl3pPr indent="-355600" lvl="2" marL="1371600" algn="l">
              <a:lnSpc>
                <a:spcPct val="100000"/>
              </a:lnSpc>
              <a:spcBef>
                <a:spcPts val="400"/>
              </a:spcBef>
              <a:spcAft>
                <a:spcPts val="0"/>
              </a:spcAft>
              <a:buClr>
                <a:srgbClr val="93CDDD"/>
              </a:buClr>
              <a:buSzPts val="2000"/>
              <a:buChar char="•"/>
              <a:defRPr sz="2000"/>
            </a:lvl3pPr>
            <a:lvl4pPr indent="-342900" lvl="3" marL="1828800" algn="l">
              <a:lnSpc>
                <a:spcPct val="100000"/>
              </a:lnSpc>
              <a:spcBef>
                <a:spcPts val="360"/>
              </a:spcBef>
              <a:spcAft>
                <a:spcPts val="0"/>
              </a:spcAft>
              <a:buClr>
                <a:srgbClr val="93CDDD"/>
              </a:buClr>
              <a:buSzPts val="1800"/>
              <a:buChar char="–"/>
              <a:defRPr sz="1800"/>
            </a:lvl4pPr>
            <a:lvl5pPr indent="-342900" lvl="4" marL="2286000" algn="l">
              <a:lnSpc>
                <a:spcPct val="100000"/>
              </a:lnSpc>
              <a:spcBef>
                <a:spcPts val="360"/>
              </a:spcBef>
              <a:spcAft>
                <a:spcPts val="0"/>
              </a:spcAft>
              <a:buClr>
                <a:srgbClr val="93CDDD"/>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8" name="Google Shape;38;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93CDDD"/>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rgbClr val="93CDDD"/>
              </a:buClr>
              <a:buSzPts val="2400"/>
              <a:buNone/>
              <a:defRPr b="1" sz="2400"/>
            </a:lvl1pPr>
            <a:lvl2pPr indent="-228600" lvl="1" marL="914400" algn="l">
              <a:lnSpc>
                <a:spcPct val="100000"/>
              </a:lnSpc>
              <a:spcBef>
                <a:spcPts val="400"/>
              </a:spcBef>
              <a:spcAft>
                <a:spcPts val="0"/>
              </a:spcAft>
              <a:buClr>
                <a:srgbClr val="93CDDD"/>
              </a:buClr>
              <a:buSzPts val="2000"/>
              <a:buNone/>
              <a:defRPr b="1" sz="2000"/>
            </a:lvl2pPr>
            <a:lvl3pPr indent="-228600" lvl="2" marL="1371600" algn="l">
              <a:lnSpc>
                <a:spcPct val="100000"/>
              </a:lnSpc>
              <a:spcBef>
                <a:spcPts val="360"/>
              </a:spcBef>
              <a:spcAft>
                <a:spcPts val="0"/>
              </a:spcAft>
              <a:buClr>
                <a:srgbClr val="93CDDD"/>
              </a:buClr>
              <a:buSzPts val="1800"/>
              <a:buNone/>
              <a:defRPr b="1" sz="1800"/>
            </a:lvl3pPr>
            <a:lvl4pPr indent="-228600" lvl="3" marL="1828800" algn="l">
              <a:lnSpc>
                <a:spcPct val="100000"/>
              </a:lnSpc>
              <a:spcBef>
                <a:spcPts val="320"/>
              </a:spcBef>
              <a:spcAft>
                <a:spcPts val="0"/>
              </a:spcAft>
              <a:buClr>
                <a:srgbClr val="93CDDD"/>
              </a:buClr>
              <a:buSzPts val="1600"/>
              <a:buNone/>
              <a:defRPr b="1" sz="1600"/>
            </a:lvl4pPr>
            <a:lvl5pPr indent="-228600" lvl="4" marL="2286000" algn="l">
              <a:lnSpc>
                <a:spcPct val="100000"/>
              </a:lnSpc>
              <a:spcBef>
                <a:spcPts val="320"/>
              </a:spcBef>
              <a:spcAft>
                <a:spcPts val="0"/>
              </a:spcAft>
              <a:buClr>
                <a:srgbClr val="93CDDD"/>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4" name="Google Shape;44;p1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rgbClr val="93CDDD"/>
              </a:buClr>
              <a:buSzPts val="2400"/>
              <a:buChar char="•"/>
              <a:defRPr sz="2400"/>
            </a:lvl1pPr>
            <a:lvl2pPr indent="-355600" lvl="1" marL="914400" algn="l">
              <a:lnSpc>
                <a:spcPct val="100000"/>
              </a:lnSpc>
              <a:spcBef>
                <a:spcPts val="400"/>
              </a:spcBef>
              <a:spcAft>
                <a:spcPts val="0"/>
              </a:spcAft>
              <a:buClr>
                <a:srgbClr val="93CDDD"/>
              </a:buClr>
              <a:buSzPts val="2000"/>
              <a:buChar char="–"/>
              <a:defRPr sz="2000"/>
            </a:lvl2pPr>
            <a:lvl3pPr indent="-342900" lvl="2" marL="1371600" algn="l">
              <a:lnSpc>
                <a:spcPct val="100000"/>
              </a:lnSpc>
              <a:spcBef>
                <a:spcPts val="360"/>
              </a:spcBef>
              <a:spcAft>
                <a:spcPts val="0"/>
              </a:spcAft>
              <a:buClr>
                <a:srgbClr val="93CDDD"/>
              </a:buClr>
              <a:buSzPts val="1800"/>
              <a:buChar char="•"/>
              <a:defRPr sz="1800"/>
            </a:lvl3pPr>
            <a:lvl4pPr indent="-330200" lvl="3" marL="1828800" algn="l">
              <a:lnSpc>
                <a:spcPct val="100000"/>
              </a:lnSpc>
              <a:spcBef>
                <a:spcPts val="320"/>
              </a:spcBef>
              <a:spcAft>
                <a:spcPts val="0"/>
              </a:spcAft>
              <a:buClr>
                <a:srgbClr val="93CDDD"/>
              </a:buClr>
              <a:buSzPts val="1600"/>
              <a:buChar char="–"/>
              <a:defRPr sz="1600"/>
            </a:lvl4pPr>
            <a:lvl5pPr indent="-330200" lvl="4" marL="2286000" algn="l">
              <a:lnSpc>
                <a:spcPct val="100000"/>
              </a:lnSpc>
              <a:spcBef>
                <a:spcPts val="320"/>
              </a:spcBef>
              <a:spcAft>
                <a:spcPts val="0"/>
              </a:spcAft>
              <a:buClr>
                <a:srgbClr val="93CDDD"/>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5" name="Google Shape;45;p1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rgbClr val="93CDDD"/>
              </a:buClr>
              <a:buSzPts val="2400"/>
              <a:buNone/>
              <a:defRPr b="1" sz="2400"/>
            </a:lvl1pPr>
            <a:lvl2pPr indent="-228600" lvl="1" marL="914400" algn="l">
              <a:lnSpc>
                <a:spcPct val="100000"/>
              </a:lnSpc>
              <a:spcBef>
                <a:spcPts val="400"/>
              </a:spcBef>
              <a:spcAft>
                <a:spcPts val="0"/>
              </a:spcAft>
              <a:buClr>
                <a:srgbClr val="93CDDD"/>
              </a:buClr>
              <a:buSzPts val="2000"/>
              <a:buNone/>
              <a:defRPr b="1" sz="2000"/>
            </a:lvl2pPr>
            <a:lvl3pPr indent="-228600" lvl="2" marL="1371600" algn="l">
              <a:lnSpc>
                <a:spcPct val="100000"/>
              </a:lnSpc>
              <a:spcBef>
                <a:spcPts val="360"/>
              </a:spcBef>
              <a:spcAft>
                <a:spcPts val="0"/>
              </a:spcAft>
              <a:buClr>
                <a:srgbClr val="93CDDD"/>
              </a:buClr>
              <a:buSzPts val="1800"/>
              <a:buNone/>
              <a:defRPr b="1" sz="1800"/>
            </a:lvl3pPr>
            <a:lvl4pPr indent="-228600" lvl="3" marL="1828800" algn="l">
              <a:lnSpc>
                <a:spcPct val="100000"/>
              </a:lnSpc>
              <a:spcBef>
                <a:spcPts val="320"/>
              </a:spcBef>
              <a:spcAft>
                <a:spcPts val="0"/>
              </a:spcAft>
              <a:buClr>
                <a:srgbClr val="93CDDD"/>
              </a:buClr>
              <a:buSzPts val="1600"/>
              <a:buNone/>
              <a:defRPr b="1" sz="1600"/>
            </a:lvl4pPr>
            <a:lvl5pPr indent="-228600" lvl="4" marL="2286000" algn="l">
              <a:lnSpc>
                <a:spcPct val="100000"/>
              </a:lnSpc>
              <a:spcBef>
                <a:spcPts val="320"/>
              </a:spcBef>
              <a:spcAft>
                <a:spcPts val="0"/>
              </a:spcAft>
              <a:buClr>
                <a:srgbClr val="93CDDD"/>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6" name="Google Shape;46;p1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rgbClr val="93CDDD"/>
              </a:buClr>
              <a:buSzPts val="2400"/>
              <a:buChar char="•"/>
              <a:defRPr sz="2400"/>
            </a:lvl1pPr>
            <a:lvl2pPr indent="-355600" lvl="1" marL="914400" algn="l">
              <a:lnSpc>
                <a:spcPct val="100000"/>
              </a:lnSpc>
              <a:spcBef>
                <a:spcPts val="400"/>
              </a:spcBef>
              <a:spcAft>
                <a:spcPts val="0"/>
              </a:spcAft>
              <a:buClr>
                <a:srgbClr val="93CDDD"/>
              </a:buClr>
              <a:buSzPts val="2000"/>
              <a:buChar char="–"/>
              <a:defRPr sz="2000"/>
            </a:lvl2pPr>
            <a:lvl3pPr indent="-342900" lvl="2" marL="1371600" algn="l">
              <a:lnSpc>
                <a:spcPct val="100000"/>
              </a:lnSpc>
              <a:spcBef>
                <a:spcPts val="360"/>
              </a:spcBef>
              <a:spcAft>
                <a:spcPts val="0"/>
              </a:spcAft>
              <a:buClr>
                <a:srgbClr val="93CDDD"/>
              </a:buClr>
              <a:buSzPts val="1800"/>
              <a:buChar char="•"/>
              <a:defRPr sz="1800"/>
            </a:lvl3pPr>
            <a:lvl4pPr indent="-330200" lvl="3" marL="1828800" algn="l">
              <a:lnSpc>
                <a:spcPct val="100000"/>
              </a:lnSpc>
              <a:spcBef>
                <a:spcPts val="320"/>
              </a:spcBef>
              <a:spcAft>
                <a:spcPts val="0"/>
              </a:spcAft>
              <a:buClr>
                <a:srgbClr val="93CDDD"/>
              </a:buClr>
              <a:buSzPts val="1600"/>
              <a:buChar char="–"/>
              <a:defRPr sz="1600"/>
            </a:lvl4pPr>
            <a:lvl5pPr indent="-330200" lvl="4" marL="2286000" algn="l">
              <a:lnSpc>
                <a:spcPct val="100000"/>
              </a:lnSpc>
              <a:spcBef>
                <a:spcPts val="320"/>
              </a:spcBef>
              <a:spcAft>
                <a:spcPts val="0"/>
              </a:spcAft>
              <a:buClr>
                <a:srgbClr val="93CDDD"/>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7" name="Google Shape;47;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93CDD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1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93CDDD"/>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rgbClr val="93CDDD"/>
              </a:buClr>
              <a:buSzPts val="3200"/>
              <a:buChar char="•"/>
              <a:defRPr sz="3200"/>
            </a:lvl1pPr>
            <a:lvl2pPr indent="-406400" lvl="1" marL="914400" algn="l">
              <a:lnSpc>
                <a:spcPct val="100000"/>
              </a:lnSpc>
              <a:spcBef>
                <a:spcPts val="560"/>
              </a:spcBef>
              <a:spcAft>
                <a:spcPts val="0"/>
              </a:spcAft>
              <a:buClr>
                <a:srgbClr val="93CDDD"/>
              </a:buClr>
              <a:buSzPts val="2800"/>
              <a:buChar char="–"/>
              <a:defRPr sz="2800"/>
            </a:lvl2pPr>
            <a:lvl3pPr indent="-381000" lvl="2" marL="1371600" algn="l">
              <a:lnSpc>
                <a:spcPct val="100000"/>
              </a:lnSpc>
              <a:spcBef>
                <a:spcPts val="480"/>
              </a:spcBef>
              <a:spcAft>
                <a:spcPts val="0"/>
              </a:spcAft>
              <a:buClr>
                <a:srgbClr val="93CDDD"/>
              </a:buClr>
              <a:buSzPts val="2400"/>
              <a:buChar char="•"/>
              <a:defRPr sz="2400"/>
            </a:lvl3pPr>
            <a:lvl4pPr indent="-355600" lvl="3" marL="1828800" algn="l">
              <a:lnSpc>
                <a:spcPct val="100000"/>
              </a:lnSpc>
              <a:spcBef>
                <a:spcPts val="400"/>
              </a:spcBef>
              <a:spcAft>
                <a:spcPts val="0"/>
              </a:spcAft>
              <a:buClr>
                <a:srgbClr val="93CDDD"/>
              </a:buClr>
              <a:buSzPts val="2000"/>
              <a:buChar char="–"/>
              <a:defRPr sz="2000"/>
            </a:lvl4pPr>
            <a:lvl5pPr indent="-355600" lvl="4" marL="2286000" algn="l">
              <a:lnSpc>
                <a:spcPct val="100000"/>
              </a:lnSpc>
              <a:spcBef>
                <a:spcPts val="400"/>
              </a:spcBef>
              <a:spcAft>
                <a:spcPts val="0"/>
              </a:spcAft>
              <a:buClr>
                <a:srgbClr val="93CDDD"/>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2" name="Google Shape;62;p1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rgbClr val="93CDDD"/>
              </a:buClr>
              <a:buSzPts val="1400"/>
              <a:buNone/>
              <a:defRPr sz="1400"/>
            </a:lvl1pPr>
            <a:lvl2pPr indent="-228600" lvl="1" marL="914400" algn="l">
              <a:lnSpc>
                <a:spcPct val="100000"/>
              </a:lnSpc>
              <a:spcBef>
                <a:spcPts val="240"/>
              </a:spcBef>
              <a:spcAft>
                <a:spcPts val="0"/>
              </a:spcAft>
              <a:buClr>
                <a:srgbClr val="93CDDD"/>
              </a:buClr>
              <a:buSzPts val="1200"/>
              <a:buNone/>
              <a:defRPr sz="1200"/>
            </a:lvl2pPr>
            <a:lvl3pPr indent="-228600" lvl="2" marL="1371600" algn="l">
              <a:lnSpc>
                <a:spcPct val="100000"/>
              </a:lnSpc>
              <a:spcBef>
                <a:spcPts val="200"/>
              </a:spcBef>
              <a:spcAft>
                <a:spcPts val="0"/>
              </a:spcAft>
              <a:buClr>
                <a:srgbClr val="93CDDD"/>
              </a:buClr>
              <a:buSzPts val="1000"/>
              <a:buNone/>
              <a:defRPr sz="1000"/>
            </a:lvl3pPr>
            <a:lvl4pPr indent="-228600" lvl="3" marL="1828800" algn="l">
              <a:lnSpc>
                <a:spcPct val="100000"/>
              </a:lnSpc>
              <a:spcBef>
                <a:spcPts val="180"/>
              </a:spcBef>
              <a:spcAft>
                <a:spcPts val="0"/>
              </a:spcAft>
              <a:buClr>
                <a:srgbClr val="93CDDD"/>
              </a:buClr>
              <a:buSzPts val="900"/>
              <a:buNone/>
              <a:defRPr sz="900"/>
            </a:lvl4pPr>
            <a:lvl5pPr indent="-228600" lvl="4" marL="2286000" algn="l">
              <a:lnSpc>
                <a:spcPct val="100000"/>
              </a:lnSpc>
              <a:spcBef>
                <a:spcPts val="180"/>
              </a:spcBef>
              <a:spcAft>
                <a:spcPts val="0"/>
              </a:spcAft>
              <a:buClr>
                <a:srgbClr val="93CDDD"/>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3" name="Google Shape;63;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1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93CDDD"/>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7"/>
          <p:cNvSpPr/>
          <p:nvPr>
            <p:ph idx="2" type="pic"/>
          </p:nvPr>
        </p:nvSpPr>
        <p:spPr>
          <a:xfrm>
            <a:off x="1792288" y="612775"/>
            <a:ext cx="5486400" cy="4114800"/>
          </a:xfrm>
          <a:prstGeom prst="rect">
            <a:avLst/>
          </a:prstGeom>
          <a:noFill/>
          <a:ln>
            <a:noFill/>
          </a:ln>
        </p:spPr>
      </p:sp>
      <p:sp>
        <p:nvSpPr>
          <p:cNvPr id="69" name="Google Shape;69;p1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rgbClr val="93CDDD"/>
              </a:buClr>
              <a:buSzPts val="1400"/>
              <a:buNone/>
              <a:defRPr sz="1400"/>
            </a:lvl1pPr>
            <a:lvl2pPr indent="-228600" lvl="1" marL="914400" algn="l">
              <a:lnSpc>
                <a:spcPct val="100000"/>
              </a:lnSpc>
              <a:spcBef>
                <a:spcPts val="240"/>
              </a:spcBef>
              <a:spcAft>
                <a:spcPts val="0"/>
              </a:spcAft>
              <a:buClr>
                <a:srgbClr val="93CDDD"/>
              </a:buClr>
              <a:buSzPts val="1200"/>
              <a:buNone/>
              <a:defRPr sz="1200"/>
            </a:lvl2pPr>
            <a:lvl3pPr indent="-228600" lvl="2" marL="1371600" algn="l">
              <a:lnSpc>
                <a:spcPct val="100000"/>
              </a:lnSpc>
              <a:spcBef>
                <a:spcPts val="200"/>
              </a:spcBef>
              <a:spcAft>
                <a:spcPts val="0"/>
              </a:spcAft>
              <a:buClr>
                <a:srgbClr val="93CDDD"/>
              </a:buClr>
              <a:buSzPts val="1000"/>
              <a:buNone/>
              <a:defRPr sz="1000"/>
            </a:lvl3pPr>
            <a:lvl4pPr indent="-228600" lvl="3" marL="1828800" algn="l">
              <a:lnSpc>
                <a:spcPct val="100000"/>
              </a:lnSpc>
              <a:spcBef>
                <a:spcPts val="180"/>
              </a:spcBef>
              <a:spcAft>
                <a:spcPts val="0"/>
              </a:spcAft>
              <a:buClr>
                <a:srgbClr val="93CDDD"/>
              </a:buClr>
              <a:buSzPts val="900"/>
              <a:buNone/>
              <a:defRPr sz="900"/>
            </a:lvl4pPr>
            <a:lvl5pPr indent="-228600" lvl="4" marL="2286000" algn="l">
              <a:lnSpc>
                <a:spcPct val="100000"/>
              </a:lnSpc>
              <a:spcBef>
                <a:spcPts val="180"/>
              </a:spcBef>
              <a:spcAft>
                <a:spcPts val="0"/>
              </a:spcAft>
              <a:buClr>
                <a:srgbClr val="93CDDD"/>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0" name="Google Shape;70;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625"/>
        </a:solidFill>
      </p:bgPr>
    </p:bg>
    <p:spTree>
      <p:nvGrpSpPr>
        <p:cNvPr id="9" name="Shape 9"/>
        <p:cNvGrpSpPr/>
        <p:nvPr/>
      </p:nvGrpSpPr>
      <p:grpSpPr>
        <a:xfrm>
          <a:off x="0" y="0"/>
          <a:ext cx="0" cy="0"/>
          <a:chOff x="0" y="0"/>
          <a:chExt cx="0" cy="0"/>
        </a:xfrm>
      </p:grpSpPr>
      <p:sp>
        <p:nvSpPr>
          <p:cNvPr id="10" name="Google Shape;1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93CDDD"/>
              </a:buClr>
              <a:buSzPts val="4400"/>
              <a:buFont typeface="Calibri"/>
              <a:buNone/>
              <a:defRPr b="0" i="0" sz="4400" u="none" cap="none" strike="noStrike">
                <a:solidFill>
                  <a:srgbClr val="93CDD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8"/>
          <p:cNvSpPr txBox="1"/>
          <p:nvPr>
            <p:ph idx="1" type="body"/>
          </p:nvPr>
        </p:nvSpPr>
        <p:spPr>
          <a:xfrm>
            <a:off x="457200" y="1600201"/>
            <a:ext cx="8229600" cy="39624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rgbClr val="93CDDD"/>
              </a:buClr>
              <a:buSzPts val="3200"/>
              <a:buFont typeface="Arial"/>
              <a:buChar char="•"/>
              <a:defRPr b="0" i="0" sz="3200" u="none" cap="none" strike="noStrike">
                <a:solidFill>
                  <a:srgbClr val="93CDDD"/>
                </a:solidFill>
                <a:latin typeface="Calibri"/>
                <a:ea typeface="Calibri"/>
                <a:cs typeface="Calibri"/>
                <a:sym typeface="Calibri"/>
              </a:defRPr>
            </a:lvl1pPr>
            <a:lvl2pPr indent="-406400" lvl="1" marL="914400" marR="0" rtl="0" algn="l">
              <a:lnSpc>
                <a:spcPct val="100000"/>
              </a:lnSpc>
              <a:spcBef>
                <a:spcPts val="560"/>
              </a:spcBef>
              <a:spcAft>
                <a:spcPts val="0"/>
              </a:spcAft>
              <a:buClr>
                <a:srgbClr val="93CDDD"/>
              </a:buClr>
              <a:buSzPts val="2800"/>
              <a:buFont typeface="Arial"/>
              <a:buChar char="–"/>
              <a:defRPr b="0" i="0" sz="2800" u="none" cap="none" strike="noStrike">
                <a:solidFill>
                  <a:srgbClr val="93CDDD"/>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93CDDD"/>
              </a:buClr>
              <a:buSzPts val="2400"/>
              <a:buFont typeface="Arial"/>
              <a:buChar char="•"/>
              <a:defRPr b="0" i="0" sz="2400" u="none" cap="none" strike="noStrike">
                <a:solidFill>
                  <a:srgbClr val="93CDDD"/>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93CDDD"/>
              </a:buClr>
              <a:buSzPts val="2000"/>
              <a:buFont typeface="Arial"/>
              <a:buChar char="–"/>
              <a:defRPr b="0" i="0" sz="2000" u="none" cap="none" strike="noStrike">
                <a:solidFill>
                  <a:srgbClr val="93CDDD"/>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93CDDD"/>
              </a:buClr>
              <a:buSzPts val="2000"/>
              <a:buFont typeface="Arial"/>
              <a:buChar char="»"/>
              <a:defRPr b="0" i="0" sz="2000" u="none" cap="none" strike="noStrike">
                <a:solidFill>
                  <a:srgbClr val="93CDDD"/>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8"/>
          <p:cNvPicPr preferRelativeResize="0"/>
          <p:nvPr/>
        </p:nvPicPr>
        <p:blipFill rotWithShape="1">
          <a:blip r:embed="rId1">
            <a:alphaModFix/>
          </a:blip>
          <a:srcRect b="0" l="0" r="0" t="0"/>
          <a:stretch/>
        </p:blipFill>
        <p:spPr>
          <a:xfrm>
            <a:off x="6476990" y="5562600"/>
            <a:ext cx="2486637" cy="11429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madisonjones@uri.edu"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drive.google.com/file/d/1djGvr3uci1TYVLRjy9JCuWOe_rXXNg4l/view"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
          <p:cNvSpPr txBox="1"/>
          <p:nvPr>
            <p:ph type="ctrTitle"/>
          </p:nvPr>
        </p:nvSpPr>
        <p:spPr>
          <a:xfrm>
            <a:off x="685800" y="207400"/>
            <a:ext cx="7772400" cy="1470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93CDDD"/>
              </a:buClr>
              <a:buSzPts val="4800"/>
              <a:buFont typeface="Calibri"/>
              <a:buNone/>
            </a:pPr>
            <a:r>
              <a:rPr lang="en-US"/>
              <a:t>The North Woods Project</a:t>
            </a:r>
            <a:br>
              <a:rPr lang="en-US"/>
            </a:br>
            <a:endParaRPr i="1" sz="2267"/>
          </a:p>
        </p:txBody>
      </p:sp>
      <p:sp>
        <p:nvSpPr>
          <p:cNvPr id="91" name="Google Shape;91;p1"/>
          <p:cNvSpPr txBox="1"/>
          <p:nvPr>
            <p:ph idx="1" type="subTitle"/>
          </p:nvPr>
        </p:nvSpPr>
        <p:spPr>
          <a:xfrm>
            <a:off x="685800" y="1914900"/>
            <a:ext cx="6400800" cy="3923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92CCDC"/>
              </a:buClr>
              <a:buSzPts val="2000"/>
              <a:buNone/>
            </a:pPr>
            <a:r>
              <a:rPr b="1" lang="en-US" sz="2200">
                <a:solidFill>
                  <a:srgbClr val="92CCDC"/>
                </a:solidFill>
              </a:rPr>
              <a:t>Joseph Ahart</a:t>
            </a:r>
            <a:r>
              <a:rPr lang="en-US" sz="2200">
                <a:solidFill>
                  <a:srgbClr val="92CCDC"/>
                </a:solidFill>
              </a:rPr>
              <a:t>, University of Rhode Island</a:t>
            </a:r>
            <a:endParaRPr sz="3400"/>
          </a:p>
          <a:p>
            <a:pPr indent="0" lvl="0" marL="0" rtl="0" algn="l">
              <a:lnSpc>
                <a:spcPct val="100000"/>
              </a:lnSpc>
              <a:spcBef>
                <a:spcPts val="400"/>
              </a:spcBef>
              <a:spcAft>
                <a:spcPts val="0"/>
              </a:spcAft>
              <a:buNone/>
            </a:pPr>
            <a:r>
              <a:rPr i="1" lang="en-US" sz="2000">
                <a:solidFill>
                  <a:srgbClr val="92CCDC"/>
                </a:solidFill>
              </a:rPr>
              <a:t>joseph.ahart@uri.edu</a:t>
            </a:r>
            <a:endParaRPr i="1" sz="2000">
              <a:solidFill>
                <a:srgbClr val="92CCDC"/>
              </a:solidFill>
            </a:endParaRPr>
          </a:p>
          <a:p>
            <a:pPr indent="0" lvl="0" marL="0" rtl="0" algn="l">
              <a:lnSpc>
                <a:spcPct val="100000"/>
              </a:lnSpc>
              <a:spcBef>
                <a:spcPts val="400"/>
              </a:spcBef>
              <a:spcAft>
                <a:spcPts val="0"/>
              </a:spcAft>
              <a:buClr>
                <a:srgbClr val="92CCDC"/>
              </a:buClr>
              <a:buSzPts val="2000"/>
              <a:buNone/>
            </a:pPr>
            <a:r>
              <a:t/>
            </a:r>
            <a:endParaRPr sz="2200" u="sng">
              <a:solidFill>
                <a:srgbClr val="92CCDC"/>
              </a:solidFill>
            </a:endParaRPr>
          </a:p>
          <a:p>
            <a:pPr indent="0" lvl="0" marL="0" rtl="0" algn="l">
              <a:lnSpc>
                <a:spcPct val="100000"/>
              </a:lnSpc>
              <a:spcBef>
                <a:spcPts val="400"/>
              </a:spcBef>
              <a:spcAft>
                <a:spcPts val="0"/>
              </a:spcAft>
              <a:buClr>
                <a:srgbClr val="92CCDC"/>
              </a:buClr>
              <a:buSzPts val="2000"/>
              <a:buNone/>
            </a:pPr>
            <a:r>
              <a:rPr b="1" lang="en-US" sz="2200">
                <a:solidFill>
                  <a:srgbClr val="92CCDC"/>
                </a:solidFill>
              </a:rPr>
              <a:t>Madison Jones</a:t>
            </a:r>
            <a:r>
              <a:rPr lang="en-US" sz="2200">
                <a:solidFill>
                  <a:srgbClr val="92CCDC"/>
                </a:solidFill>
              </a:rPr>
              <a:t>, DWELL Lab</a:t>
            </a:r>
            <a:endParaRPr sz="3400"/>
          </a:p>
          <a:p>
            <a:pPr indent="0" lvl="0" marL="0" rtl="0" algn="l">
              <a:lnSpc>
                <a:spcPct val="100000"/>
              </a:lnSpc>
              <a:spcBef>
                <a:spcPts val="400"/>
              </a:spcBef>
              <a:spcAft>
                <a:spcPts val="0"/>
              </a:spcAft>
              <a:buNone/>
            </a:pPr>
            <a:r>
              <a:rPr i="1" lang="en-US" sz="2000" u="sng">
                <a:solidFill>
                  <a:schemeClr val="hlink"/>
                </a:solidFill>
                <a:hlinkClick r:id="rId3"/>
              </a:rPr>
              <a:t>madisonjones@uri.edu</a:t>
            </a:r>
            <a:endParaRPr i="1" sz="2000">
              <a:solidFill>
                <a:srgbClr val="92CCDC"/>
              </a:solidFill>
            </a:endParaRPr>
          </a:p>
          <a:p>
            <a:pPr indent="0" lvl="0" marL="0" rtl="0" algn="l">
              <a:lnSpc>
                <a:spcPct val="100000"/>
              </a:lnSpc>
              <a:spcBef>
                <a:spcPts val="400"/>
              </a:spcBef>
              <a:spcAft>
                <a:spcPts val="0"/>
              </a:spcAft>
              <a:buNone/>
            </a:pPr>
            <a:r>
              <a:t/>
            </a:r>
            <a:endParaRPr i="1" sz="2000">
              <a:solidFill>
                <a:srgbClr val="92CCDC"/>
              </a:solidFill>
            </a:endParaRPr>
          </a:p>
          <a:p>
            <a:pPr indent="0" lvl="0" marL="0" rtl="0" algn="l">
              <a:lnSpc>
                <a:spcPct val="100000"/>
              </a:lnSpc>
              <a:spcBef>
                <a:spcPts val="400"/>
              </a:spcBef>
              <a:spcAft>
                <a:spcPts val="0"/>
              </a:spcAft>
              <a:buNone/>
            </a:pPr>
            <a:r>
              <a:rPr b="1" lang="en-US" sz="2000">
                <a:solidFill>
                  <a:srgbClr val="92CCDC"/>
                </a:solidFill>
              </a:rPr>
              <a:t>Travess Smalley,</a:t>
            </a:r>
            <a:r>
              <a:rPr lang="en-US" sz="2000">
                <a:solidFill>
                  <a:srgbClr val="92CCDC"/>
                </a:solidFill>
              </a:rPr>
              <a:t> DWELL Lab </a:t>
            </a:r>
            <a:endParaRPr sz="2000">
              <a:solidFill>
                <a:srgbClr val="92CCDC"/>
              </a:solidFill>
            </a:endParaRPr>
          </a:p>
          <a:p>
            <a:pPr indent="0" lvl="0" marL="0" rtl="0" algn="l">
              <a:lnSpc>
                <a:spcPct val="100000"/>
              </a:lnSpc>
              <a:spcBef>
                <a:spcPts val="400"/>
              </a:spcBef>
              <a:spcAft>
                <a:spcPts val="0"/>
              </a:spcAft>
              <a:buNone/>
            </a:pPr>
            <a:r>
              <a:rPr i="1" lang="en-US" sz="2000">
                <a:solidFill>
                  <a:srgbClr val="92CCDC"/>
                </a:solidFill>
              </a:rPr>
              <a:t>travess.smalley@uri.edu</a:t>
            </a:r>
            <a:endParaRPr i="1" sz="2000">
              <a:solidFill>
                <a:srgbClr val="92CCDC"/>
              </a:solidFill>
            </a:endParaRPr>
          </a:p>
          <a:p>
            <a:pPr indent="0" lvl="0" marL="0" rtl="0" algn="l">
              <a:lnSpc>
                <a:spcPct val="100000"/>
              </a:lnSpc>
              <a:spcBef>
                <a:spcPts val="400"/>
              </a:spcBef>
              <a:spcAft>
                <a:spcPts val="0"/>
              </a:spcAft>
              <a:buNone/>
            </a:pPr>
            <a:r>
              <a:t/>
            </a:r>
            <a:endParaRPr i="1" sz="2000">
              <a:solidFill>
                <a:srgbClr val="92CCDC"/>
              </a:solidFill>
            </a:endParaRPr>
          </a:p>
          <a:p>
            <a:pPr indent="0" lvl="0" marL="0" rtl="0" algn="l">
              <a:lnSpc>
                <a:spcPct val="100000"/>
              </a:lnSpc>
              <a:spcBef>
                <a:spcPts val="400"/>
              </a:spcBef>
              <a:spcAft>
                <a:spcPts val="0"/>
              </a:spcAft>
              <a:buNone/>
            </a:pPr>
            <a:r>
              <a:t/>
            </a:r>
            <a:endParaRPr sz="2200">
              <a:solidFill>
                <a:srgbClr val="92CCDC"/>
              </a:solidFill>
            </a:endParaRPr>
          </a:p>
          <a:p>
            <a:pPr indent="0" lvl="0" marL="0" rtl="0" algn="l">
              <a:lnSpc>
                <a:spcPct val="100000"/>
              </a:lnSpc>
              <a:spcBef>
                <a:spcPts val="400"/>
              </a:spcBef>
              <a:spcAft>
                <a:spcPts val="0"/>
              </a:spcAft>
              <a:buNone/>
            </a:pPr>
            <a:r>
              <a:t/>
            </a:r>
            <a:endParaRPr sz="2000">
              <a:solidFill>
                <a:srgbClr val="92CCDC"/>
              </a:solidFill>
            </a:endParaRPr>
          </a:p>
          <a:p>
            <a:pPr indent="0" lvl="0" marL="0" rtl="0" algn="l">
              <a:lnSpc>
                <a:spcPct val="100000"/>
              </a:lnSpc>
              <a:spcBef>
                <a:spcPts val="400"/>
              </a:spcBef>
              <a:spcAft>
                <a:spcPts val="0"/>
              </a:spcAft>
              <a:buNone/>
            </a:pPr>
            <a:r>
              <a:rPr lang="en-US" sz="2000">
                <a:solidFill>
                  <a:srgbClr val="92CCDC"/>
                </a:solidFill>
              </a:rPr>
              <a:t>June 14th, 2023</a:t>
            </a:r>
            <a:endParaRPr sz="2000">
              <a:solidFill>
                <a:srgbClr val="92CCDC"/>
              </a:solidFill>
            </a:endParaRPr>
          </a:p>
          <a:p>
            <a:pPr indent="0" lvl="0" marL="0" rtl="0" algn="l">
              <a:lnSpc>
                <a:spcPct val="100000"/>
              </a:lnSpc>
              <a:spcBef>
                <a:spcPts val="320"/>
              </a:spcBef>
              <a:spcAft>
                <a:spcPts val="0"/>
              </a:spcAft>
              <a:buClr>
                <a:srgbClr val="888888"/>
              </a:buClr>
              <a:buSzPts val="1600"/>
              <a:buNone/>
            </a:pPr>
            <a:r>
              <a:t/>
            </a:r>
            <a:endParaRPr sz="1600">
              <a:solidFill>
                <a:srgbClr val="92CCDC"/>
              </a:solidFill>
            </a:endParaRPr>
          </a:p>
          <a:p>
            <a:pPr indent="0" lvl="0" marL="0" rtl="0" algn="l">
              <a:lnSpc>
                <a:spcPct val="100000"/>
              </a:lnSpc>
              <a:spcBef>
                <a:spcPts val="320"/>
              </a:spcBef>
              <a:spcAft>
                <a:spcPts val="0"/>
              </a:spcAft>
              <a:buClr>
                <a:srgbClr val="92CCDC"/>
              </a:buClr>
              <a:buSzPts val="1600"/>
              <a:buNone/>
            </a:pPr>
            <a:r>
              <a:t/>
            </a:r>
            <a:endParaRPr/>
          </a:p>
        </p:txBody>
      </p:sp>
      <p:pic>
        <p:nvPicPr>
          <p:cNvPr id="92" name="Google Shape;92;p1"/>
          <p:cNvPicPr preferRelativeResize="0"/>
          <p:nvPr/>
        </p:nvPicPr>
        <p:blipFill>
          <a:blip r:embed="rId4">
            <a:alphaModFix/>
          </a:blip>
          <a:stretch>
            <a:fillRect/>
          </a:stretch>
        </p:blipFill>
        <p:spPr>
          <a:xfrm>
            <a:off x="5012550" y="2153925"/>
            <a:ext cx="3445651" cy="34456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type="title"/>
          </p:nvPr>
        </p:nvSpPr>
        <p:spPr>
          <a:xfrm>
            <a:off x="457200" y="1853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93CDDD"/>
              </a:buClr>
              <a:buSzPts val="4400"/>
              <a:buFont typeface="Calibri"/>
              <a:buNone/>
            </a:pPr>
            <a:r>
              <a:rPr lang="en-US"/>
              <a:t>The North Woods Project</a:t>
            </a:r>
            <a:endParaRPr/>
          </a:p>
        </p:txBody>
      </p:sp>
      <p:sp>
        <p:nvSpPr>
          <p:cNvPr id="98" name="Google Shape;98;p2"/>
          <p:cNvSpPr txBox="1"/>
          <p:nvPr>
            <p:ph idx="1" type="body"/>
          </p:nvPr>
        </p:nvSpPr>
        <p:spPr>
          <a:xfrm>
            <a:off x="457200" y="1600200"/>
            <a:ext cx="5172900" cy="3962400"/>
          </a:xfrm>
          <a:prstGeom prst="rect">
            <a:avLst/>
          </a:prstGeom>
          <a:noFill/>
          <a:ln>
            <a:noFill/>
          </a:ln>
        </p:spPr>
        <p:txBody>
          <a:bodyPr anchorCtr="0" anchor="t" bIns="45700" lIns="91425" spcFirstLastPara="1" rIns="91425" wrap="square" tIns="45700">
            <a:noAutofit/>
          </a:bodyPr>
          <a:lstStyle/>
          <a:p>
            <a:pPr indent="-247650" lvl="0" marL="342900" rtl="0" algn="l">
              <a:lnSpc>
                <a:spcPct val="100000"/>
              </a:lnSpc>
              <a:spcBef>
                <a:spcPts val="0"/>
              </a:spcBef>
              <a:spcAft>
                <a:spcPts val="0"/>
              </a:spcAft>
              <a:buClr>
                <a:srgbClr val="93CDDD"/>
              </a:buClr>
              <a:buSzPts val="2500"/>
              <a:buChar char="•"/>
            </a:pPr>
            <a:r>
              <a:rPr lang="en-US" sz="2500"/>
              <a:t>~300-acre parcel of forests and wetlands part of the University of Rhode Island’s campus.</a:t>
            </a:r>
            <a:endParaRPr sz="2500"/>
          </a:p>
          <a:p>
            <a:pPr indent="-247650" lvl="0" marL="342900" rtl="0" algn="l">
              <a:lnSpc>
                <a:spcPct val="100000"/>
              </a:lnSpc>
              <a:spcBef>
                <a:spcPts val="0"/>
              </a:spcBef>
              <a:spcAft>
                <a:spcPts val="0"/>
              </a:spcAft>
              <a:buClr>
                <a:srgbClr val="93CDDD"/>
              </a:buClr>
              <a:buSzPts val="2500"/>
              <a:buChar char="•"/>
            </a:pPr>
            <a:r>
              <a:rPr i="1" lang="en-US" sz="2500"/>
              <a:t>Deep mapping</a:t>
            </a:r>
            <a:r>
              <a:rPr lang="en-US" sz="2500"/>
              <a:t> </a:t>
            </a:r>
            <a:endParaRPr sz="2500"/>
          </a:p>
          <a:p>
            <a:pPr indent="-247650" lvl="0" marL="342900" rtl="0" algn="l">
              <a:lnSpc>
                <a:spcPct val="100000"/>
              </a:lnSpc>
              <a:spcBef>
                <a:spcPts val="0"/>
              </a:spcBef>
              <a:spcAft>
                <a:spcPts val="0"/>
              </a:spcAft>
              <a:buSzPts val="2500"/>
              <a:buChar char="•"/>
            </a:pPr>
            <a:r>
              <a:rPr lang="en-US" sz="2500"/>
              <a:t>Creating a natural classroom</a:t>
            </a:r>
            <a:endParaRPr sz="2500"/>
          </a:p>
          <a:p>
            <a:pPr indent="-387350" lvl="1" marL="914400" rtl="0" algn="l">
              <a:lnSpc>
                <a:spcPct val="100000"/>
              </a:lnSpc>
              <a:spcBef>
                <a:spcPts val="0"/>
              </a:spcBef>
              <a:spcAft>
                <a:spcPts val="0"/>
              </a:spcAft>
              <a:buSzPts val="2500"/>
              <a:buChar char="–"/>
            </a:pPr>
            <a:r>
              <a:rPr lang="en-US" sz="2500"/>
              <a:t>Ecology</a:t>
            </a:r>
            <a:endParaRPr sz="2500"/>
          </a:p>
          <a:p>
            <a:pPr indent="-387350" lvl="1" marL="914400" rtl="0" algn="l">
              <a:lnSpc>
                <a:spcPct val="100000"/>
              </a:lnSpc>
              <a:spcBef>
                <a:spcPts val="0"/>
              </a:spcBef>
              <a:spcAft>
                <a:spcPts val="0"/>
              </a:spcAft>
              <a:buSzPts val="2500"/>
              <a:buChar char="–"/>
            </a:pPr>
            <a:r>
              <a:rPr lang="en-US" sz="2500"/>
              <a:t>History</a:t>
            </a:r>
            <a:endParaRPr sz="2500"/>
          </a:p>
          <a:p>
            <a:pPr indent="-387350" lvl="1" marL="914400" rtl="0" algn="l">
              <a:lnSpc>
                <a:spcPct val="100000"/>
              </a:lnSpc>
              <a:spcBef>
                <a:spcPts val="0"/>
              </a:spcBef>
              <a:spcAft>
                <a:spcPts val="0"/>
              </a:spcAft>
              <a:buSzPts val="2500"/>
              <a:buChar char="–"/>
            </a:pPr>
            <a:r>
              <a:rPr lang="en-US" sz="2500"/>
              <a:t>Art</a:t>
            </a:r>
            <a:endParaRPr sz="2500"/>
          </a:p>
          <a:p>
            <a:pPr indent="-387350" lvl="1" marL="914400" rtl="0" algn="l">
              <a:lnSpc>
                <a:spcPct val="100000"/>
              </a:lnSpc>
              <a:spcBef>
                <a:spcPts val="0"/>
              </a:spcBef>
              <a:spcAft>
                <a:spcPts val="0"/>
              </a:spcAft>
              <a:buSzPts val="2500"/>
              <a:buChar char="–"/>
            </a:pPr>
            <a:r>
              <a:rPr lang="en-US" sz="2500"/>
              <a:t>Social sciences</a:t>
            </a:r>
            <a:endParaRPr sz="2500"/>
          </a:p>
          <a:p>
            <a:pPr indent="-387350" lvl="0" marL="457200" rtl="0" algn="l">
              <a:lnSpc>
                <a:spcPct val="100000"/>
              </a:lnSpc>
              <a:spcBef>
                <a:spcPts val="0"/>
              </a:spcBef>
              <a:spcAft>
                <a:spcPts val="0"/>
              </a:spcAft>
              <a:buSzPts val="2500"/>
              <a:buChar char="•"/>
            </a:pPr>
            <a:r>
              <a:rPr lang="en-US" sz="2500"/>
              <a:t>Using augmented reality (AR) technology to create new immersive experiences</a:t>
            </a:r>
            <a:endParaRPr sz="2500"/>
          </a:p>
        </p:txBody>
      </p:sp>
      <p:pic>
        <p:nvPicPr>
          <p:cNvPr id="99" name="Google Shape;99;p2"/>
          <p:cNvPicPr preferRelativeResize="0"/>
          <p:nvPr/>
        </p:nvPicPr>
        <p:blipFill>
          <a:blip r:embed="rId3">
            <a:alphaModFix/>
          </a:blip>
          <a:stretch>
            <a:fillRect/>
          </a:stretch>
        </p:blipFill>
        <p:spPr>
          <a:xfrm>
            <a:off x="5937889" y="1328348"/>
            <a:ext cx="2748910" cy="3665224"/>
          </a:xfrm>
          <a:prstGeom prst="rect">
            <a:avLst/>
          </a:prstGeom>
          <a:noFill/>
          <a:ln>
            <a:noFill/>
          </a:ln>
        </p:spPr>
      </p:pic>
      <p:sp>
        <p:nvSpPr>
          <p:cNvPr id="100" name="Google Shape;100;p2"/>
          <p:cNvSpPr txBox="1"/>
          <p:nvPr/>
        </p:nvSpPr>
        <p:spPr>
          <a:xfrm>
            <a:off x="5354600" y="4993575"/>
            <a:ext cx="3511800" cy="615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US">
                <a:solidFill>
                  <a:srgbClr val="93CDDD"/>
                </a:solidFill>
                <a:latin typeface="Calibri"/>
                <a:ea typeface="Calibri"/>
                <a:cs typeface="Calibri"/>
                <a:sym typeface="Calibri"/>
              </a:rPr>
              <a:t>Stone wall found within the boundaries of the North Woods/Photo: Gabrielle Pezich</a:t>
            </a:r>
            <a:endParaRPr>
              <a:solidFill>
                <a:srgbClr val="93CDDD"/>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txBox="1"/>
          <p:nvPr>
            <p:ph type="title"/>
          </p:nvPr>
        </p:nvSpPr>
        <p:spPr>
          <a:xfrm>
            <a:off x="457200" y="1853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93CDDD"/>
              </a:buClr>
              <a:buSzPts val="4400"/>
              <a:buFont typeface="Calibri"/>
              <a:buNone/>
            </a:pPr>
            <a:r>
              <a:rPr lang="en-US"/>
              <a:t>The North Woods Project</a:t>
            </a:r>
            <a:endParaRPr/>
          </a:p>
        </p:txBody>
      </p:sp>
      <p:sp>
        <p:nvSpPr>
          <p:cNvPr id="106" name="Google Shape;106;p3"/>
          <p:cNvSpPr txBox="1"/>
          <p:nvPr>
            <p:ph idx="1" type="body"/>
          </p:nvPr>
        </p:nvSpPr>
        <p:spPr>
          <a:xfrm>
            <a:off x="457200" y="1600201"/>
            <a:ext cx="8229600" cy="3962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93CDDD"/>
              </a:buClr>
              <a:buSzPts val="4400"/>
              <a:buChar char="•"/>
            </a:pPr>
            <a:r>
              <a:rPr lang="en-US" sz="4400"/>
              <a:t>Goals</a:t>
            </a:r>
            <a:endParaRPr sz="3200">
              <a:solidFill>
                <a:srgbClr val="93CDDD"/>
              </a:solidFill>
              <a:latin typeface="Calibri"/>
              <a:ea typeface="Calibri"/>
              <a:cs typeface="Calibri"/>
              <a:sym typeface="Calibri"/>
            </a:endParaRPr>
          </a:p>
          <a:p>
            <a:pPr indent="-203200" lvl="1" marL="742950" rtl="0" algn="l">
              <a:lnSpc>
                <a:spcPct val="100000"/>
              </a:lnSpc>
              <a:spcBef>
                <a:spcPts val="800"/>
              </a:spcBef>
              <a:spcAft>
                <a:spcPts val="0"/>
              </a:spcAft>
              <a:buClr>
                <a:srgbClr val="93CDDD"/>
              </a:buClr>
              <a:buSzPts val="2700"/>
              <a:buChar char="–"/>
            </a:pPr>
            <a:r>
              <a:rPr lang="en-US" sz="2700"/>
              <a:t>Create digital content (photo/video, audio) for the North Woods Project (NWP)</a:t>
            </a:r>
            <a:endParaRPr sz="1500"/>
          </a:p>
          <a:p>
            <a:pPr indent="-203200" lvl="1" marL="742950" rtl="0" algn="l">
              <a:lnSpc>
                <a:spcPct val="100000"/>
              </a:lnSpc>
              <a:spcBef>
                <a:spcPts val="800"/>
              </a:spcBef>
              <a:spcAft>
                <a:spcPts val="0"/>
              </a:spcAft>
              <a:buClr>
                <a:srgbClr val="93CDDD"/>
              </a:buClr>
              <a:buSzPts val="2700"/>
              <a:buChar char="–"/>
            </a:pPr>
            <a:r>
              <a:rPr lang="en-US" sz="2700"/>
              <a:t>Learn and implement AR tools in the field</a:t>
            </a:r>
            <a:endParaRPr sz="1500"/>
          </a:p>
          <a:p>
            <a:pPr indent="-203200" lvl="1" marL="742950" rtl="0" algn="l">
              <a:lnSpc>
                <a:spcPct val="100000"/>
              </a:lnSpc>
              <a:spcBef>
                <a:spcPts val="800"/>
              </a:spcBef>
              <a:spcAft>
                <a:spcPts val="0"/>
              </a:spcAft>
              <a:buClr>
                <a:srgbClr val="93CDDD"/>
              </a:buClr>
              <a:buSzPts val="2700"/>
              <a:buChar char="–"/>
            </a:pPr>
            <a:r>
              <a:rPr lang="en-US" sz="2700"/>
              <a:t>Support student submissions </a:t>
            </a:r>
            <a:endParaRPr sz="2700"/>
          </a:p>
          <a:p>
            <a:pPr indent="-203200" lvl="1" marL="742950" rtl="0" algn="l">
              <a:lnSpc>
                <a:spcPct val="100000"/>
              </a:lnSpc>
              <a:spcBef>
                <a:spcPts val="800"/>
              </a:spcBef>
              <a:spcAft>
                <a:spcPts val="0"/>
              </a:spcAft>
              <a:buSzPts val="2700"/>
              <a:buChar char="–"/>
            </a:pPr>
            <a:r>
              <a:rPr lang="en-US" sz="2700"/>
              <a:t>Develop an understanding of deep mapping </a:t>
            </a:r>
            <a:endParaRPr sz="2700"/>
          </a:p>
          <a:p>
            <a:pPr indent="-203200" lvl="1" marL="742950" rtl="0" algn="l">
              <a:lnSpc>
                <a:spcPct val="100000"/>
              </a:lnSpc>
              <a:spcBef>
                <a:spcPts val="800"/>
              </a:spcBef>
              <a:spcAft>
                <a:spcPts val="0"/>
              </a:spcAft>
              <a:buSzPts val="2700"/>
              <a:buChar char="–"/>
            </a:pPr>
            <a:r>
              <a:rPr lang="en-US" sz="2700"/>
              <a:t>Strengthen current community and provide a foundation for growth</a:t>
            </a:r>
            <a:endParaRPr sz="2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ph type="title"/>
          </p:nvPr>
        </p:nvSpPr>
        <p:spPr>
          <a:xfrm>
            <a:off x="457200" y="1853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93CDDD"/>
              </a:buClr>
              <a:buSzPts val="4400"/>
              <a:buFont typeface="Calibri"/>
              <a:buNone/>
            </a:pPr>
            <a:r>
              <a:rPr lang="en-US"/>
              <a:t>The North Woods Project</a:t>
            </a:r>
            <a:endParaRPr/>
          </a:p>
        </p:txBody>
      </p:sp>
      <p:sp>
        <p:nvSpPr>
          <p:cNvPr id="112" name="Google Shape;112;p4"/>
          <p:cNvSpPr txBox="1"/>
          <p:nvPr>
            <p:ph idx="1" type="body"/>
          </p:nvPr>
        </p:nvSpPr>
        <p:spPr>
          <a:xfrm>
            <a:off x="457200" y="1600201"/>
            <a:ext cx="8229600" cy="3962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93CDDD"/>
              </a:buClr>
              <a:buSzPts val="4400"/>
              <a:buChar char="•"/>
            </a:pPr>
            <a:r>
              <a:rPr lang="en-US" sz="3700"/>
              <a:t>Timeframe</a:t>
            </a:r>
            <a:r>
              <a:rPr lang="en-US"/>
              <a:t>: </a:t>
            </a:r>
            <a:r>
              <a:rPr lang="en-US" sz="3000"/>
              <a:t>May 22nd, 2023</a:t>
            </a:r>
            <a:r>
              <a:rPr lang="en-US" sz="1800"/>
              <a:t> </a:t>
            </a:r>
            <a:r>
              <a:rPr lang="en-US" sz="2200"/>
              <a:t>- </a:t>
            </a:r>
            <a:r>
              <a:rPr lang="en-US" sz="3000"/>
              <a:t>August 4th, 2023</a:t>
            </a:r>
            <a:endParaRPr sz="1800"/>
          </a:p>
        </p:txBody>
      </p:sp>
      <p:pic>
        <p:nvPicPr>
          <p:cNvPr id="113" name="Google Shape;113;p4"/>
          <p:cNvPicPr preferRelativeResize="0"/>
          <p:nvPr/>
        </p:nvPicPr>
        <p:blipFill>
          <a:blip r:embed="rId3">
            <a:alphaModFix/>
          </a:blip>
          <a:stretch>
            <a:fillRect/>
          </a:stretch>
        </p:blipFill>
        <p:spPr>
          <a:xfrm>
            <a:off x="4662575" y="2558025"/>
            <a:ext cx="4293951" cy="3362654"/>
          </a:xfrm>
          <a:prstGeom prst="rect">
            <a:avLst/>
          </a:prstGeom>
          <a:noFill/>
          <a:ln>
            <a:noFill/>
          </a:ln>
        </p:spPr>
      </p:pic>
      <p:pic>
        <p:nvPicPr>
          <p:cNvPr id="114" name="Google Shape;114;p4"/>
          <p:cNvPicPr preferRelativeResize="0"/>
          <p:nvPr/>
        </p:nvPicPr>
        <p:blipFill rotWithShape="1">
          <a:blip r:embed="rId4">
            <a:alphaModFix/>
          </a:blip>
          <a:srcRect b="0" l="12982" r="0" t="0"/>
          <a:stretch/>
        </p:blipFill>
        <p:spPr>
          <a:xfrm>
            <a:off x="168700" y="2558025"/>
            <a:ext cx="4293944" cy="3362650"/>
          </a:xfrm>
          <a:prstGeom prst="rect">
            <a:avLst/>
          </a:prstGeom>
          <a:noFill/>
          <a:ln>
            <a:noFill/>
          </a:ln>
        </p:spPr>
      </p:pic>
      <p:sp>
        <p:nvSpPr>
          <p:cNvPr id="115" name="Google Shape;115;p4"/>
          <p:cNvSpPr txBox="1"/>
          <p:nvPr/>
        </p:nvSpPr>
        <p:spPr>
          <a:xfrm>
            <a:off x="168700" y="6048100"/>
            <a:ext cx="7168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rgbClr val="93CDDD"/>
                </a:solidFill>
                <a:latin typeface="Calibri"/>
                <a:ea typeface="Calibri"/>
                <a:cs typeface="Calibri"/>
                <a:sym typeface="Calibri"/>
              </a:rPr>
              <a:t>Front and back views of our 3D digital trailhead sign/Model: Madison Jones</a:t>
            </a:r>
            <a:endParaRPr sz="1800">
              <a:solidFill>
                <a:srgbClr val="93CDDD"/>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g251c299693a_0_5" title="nw rock wall.mp4">
            <a:hlinkClick r:id="rId3"/>
          </p:cNvPr>
          <p:cNvPicPr preferRelativeResize="0"/>
          <p:nvPr/>
        </p:nvPicPr>
        <p:blipFill>
          <a:blip r:embed="rId4">
            <a:alphaModFix/>
          </a:blip>
          <a:stretch>
            <a:fillRect/>
          </a:stretch>
        </p:blipFill>
        <p:spPr>
          <a:xfrm>
            <a:off x="1233363" y="554650"/>
            <a:ext cx="6677267" cy="5007950"/>
          </a:xfrm>
          <a:prstGeom prst="rect">
            <a:avLst/>
          </a:prstGeom>
          <a:noFill/>
          <a:ln>
            <a:noFill/>
          </a:ln>
        </p:spPr>
      </p:pic>
      <p:sp>
        <p:nvSpPr>
          <p:cNvPr id="122" name="Google Shape;122;g251c299693a_0_5"/>
          <p:cNvSpPr txBox="1"/>
          <p:nvPr/>
        </p:nvSpPr>
        <p:spPr>
          <a:xfrm>
            <a:off x="1233375" y="5715000"/>
            <a:ext cx="3338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rgbClr val="93CDDD"/>
                </a:solidFill>
                <a:latin typeface="Calibri"/>
                <a:ea typeface="Calibri"/>
                <a:cs typeface="Calibri"/>
                <a:sym typeface="Calibri"/>
              </a:rPr>
              <a:t>3D scan of a stone wall/Scan: Madison Jones</a:t>
            </a:r>
            <a:endParaRPr sz="1800">
              <a:solidFill>
                <a:srgbClr val="93CDDD"/>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txBox="1"/>
          <p:nvPr>
            <p:ph type="title"/>
          </p:nvPr>
        </p:nvSpPr>
        <p:spPr>
          <a:xfrm>
            <a:off x="457200" y="1853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93CDDD"/>
              </a:buClr>
              <a:buSzPts val="4400"/>
              <a:buFont typeface="Calibri"/>
              <a:buNone/>
            </a:pPr>
            <a:r>
              <a:rPr lang="en-US"/>
              <a:t>The North Woods Project</a:t>
            </a:r>
            <a:endParaRPr/>
          </a:p>
        </p:txBody>
      </p:sp>
      <p:sp>
        <p:nvSpPr>
          <p:cNvPr id="128" name="Google Shape;128;p5"/>
          <p:cNvSpPr txBox="1"/>
          <p:nvPr>
            <p:ph idx="1" type="body"/>
          </p:nvPr>
        </p:nvSpPr>
        <p:spPr>
          <a:xfrm>
            <a:off x="457200" y="1600200"/>
            <a:ext cx="4841100" cy="3962400"/>
          </a:xfrm>
          <a:prstGeom prst="rect">
            <a:avLst/>
          </a:prstGeom>
          <a:noFill/>
          <a:ln>
            <a:noFill/>
          </a:ln>
        </p:spPr>
        <p:txBody>
          <a:bodyPr anchorCtr="0" anchor="t" bIns="45700" lIns="91425" spcFirstLastPara="1" rIns="91425" wrap="square" tIns="45700">
            <a:noAutofit/>
          </a:bodyPr>
          <a:lstStyle/>
          <a:p>
            <a:pPr indent="-298450" lvl="0" marL="342900" rtl="0" algn="l">
              <a:lnSpc>
                <a:spcPct val="100000"/>
              </a:lnSpc>
              <a:spcBef>
                <a:spcPts val="0"/>
              </a:spcBef>
              <a:spcAft>
                <a:spcPts val="0"/>
              </a:spcAft>
              <a:buClr>
                <a:srgbClr val="93CDDD"/>
              </a:buClr>
              <a:buSzPts val="3700"/>
              <a:buChar char="•"/>
            </a:pPr>
            <a:r>
              <a:rPr lang="en-US" sz="3700"/>
              <a:t> What I hope to learn</a:t>
            </a:r>
            <a:endParaRPr sz="2500"/>
          </a:p>
          <a:p>
            <a:pPr indent="-196850" lvl="1" marL="742950" rtl="0" algn="l">
              <a:lnSpc>
                <a:spcPct val="100000"/>
              </a:lnSpc>
              <a:spcBef>
                <a:spcPts val="800"/>
              </a:spcBef>
              <a:spcAft>
                <a:spcPts val="0"/>
              </a:spcAft>
              <a:buClr>
                <a:srgbClr val="93CDDD"/>
              </a:buClr>
              <a:buSzPts val="2600"/>
              <a:buChar char="–"/>
            </a:pPr>
            <a:r>
              <a:rPr lang="en-US" sz="2600"/>
              <a:t>Environmental storytelling through digital media</a:t>
            </a:r>
            <a:endParaRPr sz="1400"/>
          </a:p>
          <a:p>
            <a:pPr indent="-196850" lvl="1" marL="742950" rtl="0" algn="l">
              <a:lnSpc>
                <a:spcPct val="100000"/>
              </a:lnSpc>
              <a:spcBef>
                <a:spcPts val="800"/>
              </a:spcBef>
              <a:spcAft>
                <a:spcPts val="0"/>
              </a:spcAft>
              <a:buClr>
                <a:srgbClr val="93CDDD"/>
              </a:buClr>
              <a:buSzPts val="2600"/>
              <a:buChar char="–"/>
            </a:pPr>
            <a:r>
              <a:rPr lang="en-US" sz="2600"/>
              <a:t>AR software and web design</a:t>
            </a:r>
            <a:endParaRPr sz="1400"/>
          </a:p>
          <a:p>
            <a:pPr indent="-196850" lvl="1" marL="742950" rtl="0" algn="l">
              <a:lnSpc>
                <a:spcPct val="100000"/>
              </a:lnSpc>
              <a:spcBef>
                <a:spcPts val="800"/>
              </a:spcBef>
              <a:spcAft>
                <a:spcPts val="0"/>
              </a:spcAft>
              <a:buClr>
                <a:srgbClr val="93CDDD"/>
              </a:buClr>
              <a:buSzPts val="2600"/>
              <a:buChar char="–"/>
            </a:pPr>
            <a:r>
              <a:rPr lang="en-US" sz="2600"/>
              <a:t>Rhetorical concepts relating to space and place</a:t>
            </a:r>
            <a:endParaRPr sz="2600"/>
          </a:p>
          <a:p>
            <a:pPr indent="-196850" lvl="1" marL="742950" rtl="0" algn="l">
              <a:lnSpc>
                <a:spcPct val="100000"/>
              </a:lnSpc>
              <a:spcBef>
                <a:spcPts val="800"/>
              </a:spcBef>
              <a:spcAft>
                <a:spcPts val="0"/>
              </a:spcAft>
              <a:buSzPts val="2600"/>
              <a:buChar char="–"/>
            </a:pPr>
            <a:r>
              <a:rPr lang="en-US" sz="2600"/>
              <a:t>Communication skills </a:t>
            </a:r>
            <a:endParaRPr sz="2600"/>
          </a:p>
        </p:txBody>
      </p:sp>
      <p:pic>
        <p:nvPicPr>
          <p:cNvPr id="129" name="Google Shape;129;p5"/>
          <p:cNvPicPr preferRelativeResize="0"/>
          <p:nvPr/>
        </p:nvPicPr>
        <p:blipFill rotWithShape="1">
          <a:blip r:embed="rId3">
            <a:alphaModFix/>
          </a:blip>
          <a:srcRect b="20778" l="22113" r="23473" t="21357"/>
          <a:stretch/>
        </p:blipFill>
        <p:spPr>
          <a:xfrm>
            <a:off x="5189775" y="2066331"/>
            <a:ext cx="3836698" cy="303014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6"/>
          <p:cNvSpPr txBox="1"/>
          <p:nvPr>
            <p:ph type="title"/>
          </p:nvPr>
        </p:nvSpPr>
        <p:spPr>
          <a:xfrm>
            <a:off x="457200" y="1853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93CDDD"/>
              </a:buClr>
              <a:buSzPts val="4400"/>
              <a:buFont typeface="Calibri"/>
              <a:buNone/>
            </a:pPr>
            <a:r>
              <a:rPr lang="en-US"/>
              <a:t>The North Woods Project</a:t>
            </a:r>
            <a:endParaRPr/>
          </a:p>
        </p:txBody>
      </p:sp>
      <p:sp>
        <p:nvSpPr>
          <p:cNvPr id="135" name="Google Shape;135;p6"/>
          <p:cNvSpPr txBox="1"/>
          <p:nvPr>
            <p:ph idx="1" type="body"/>
          </p:nvPr>
        </p:nvSpPr>
        <p:spPr>
          <a:xfrm>
            <a:off x="457200" y="1600200"/>
            <a:ext cx="5560200" cy="3962400"/>
          </a:xfrm>
          <a:prstGeom prst="rect">
            <a:avLst/>
          </a:prstGeom>
          <a:noFill/>
          <a:ln>
            <a:noFill/>
          </a:ln>
        </p:spPr>
        <p:txBody>
          <a:bodyPr anchorCtr="0" anchor="t" bIns="45700" lIns="91425" spcFirstLastPara="1" rIns="91425" wrap="square" tIns="45700">
            <a:noAutofit/>
          </a:bodyPr>
          <a:lstStyle/>
          <a:p>
            <a:pPr indent="-304800" lvl="0" marL="342900" rtl="0" algn="l">
              <a:lnSpc>
                <a:spcPct val="100000"/>
              </a:lnSpc>
              <a:spcBef>
                <a:spcPts val="0"/>
              </a:spcBef>
              <a:spcAft>
                <a:spcPts val="0"/>
              </a:spcAft>
              <a:buClr>
                <a:srgbClr val="93CDDD"/>
              </a:buClr>
              <a:buSzPts val="3800"/>
              <a:buChar char="•"/>
            </a:pPr>
            <a:r>
              <a:rPr lang="en-US" sz="3800">
                <a:latin typeface="Calibri"/>
                <a:ea typeface="Calibri"/>
                <a:cs typeface="Calibri"/>
                <a:sym typeface="Calibri"/>
              </a:rPr>
              <a:t>G</a:t>
            </a:r>
            <a:r>
              <a:rPr lang="en-US" sz="3800">
                <a:solidFill>
                  <a:srgbClr val="93CDDD"/>
                </a:solidFill>
                <a:latin typeface="Calibri"/>
                <a:ea typeface="Calibri"/>
                <a:cs typeface="Calibri"/>
                <a:sym typeface="Calibri"/>
              </a:rPr>
              <a:t>oals for Next </a:t>
            </a:r>
            <a:r>
              <a:rPr lang="en-US" sz="3800">
                <a:latin typeface="Calibri"/>
                <a:ea typeface="Calibri"/>
                <a:cs typeface="Calibri"/>
                <a:sym typeface="Calibri"/>
              </a:rPr>
              <a:t>M</a:t>
            </a:r>
            <a:r>
              <a:rPr lang="en-US" sz="3800">
                <a:solidFill>
                  <a:srgbClr val="93CDDD"/>
                </a:solidFill>
                <a:latin typeface="Calibri"/>
                <a:ea typeface="Calibri"/>
                <a:cs typeface="Calibri"/>
                <a:sym typeface="Calibri"/>
              </a:rPr>
              <a:t>onth</a:t>
            </a:r>
            <a:endParaRPr sz="2600"/>
          </a:p>
          <a:p>
            <a:pPr indent="-387350" lvl="0" marL="457200" rtl="0" algn="l">
              <a:lnSpc>
                <a:spcPct val="100000"/>
              </a:lnSpc>
              <a:spcBef>
                <a:spcPts val="0"/>
              </a:spcBef>
              <a:spcAft>
                <a:spcPts val="0"/>
              </a:spcAft>
              <a:buSzPts val="2500"/>
              <a:buAutoNum type="arabicPeriod"/>
            </a:pPr>
            <a:r>
              <a:rPr lang="en-US" sz="2500"/>
              <a:t>Begin collecting data for the North Woods deep map</a:t>
            </a:r>
            <a:endParaRPr sz="1300"/>
          </a:p>
          <a:p>
            <a:pPr indent="-387350" lvl="0" marL="457200" rtl="0" algn="l">
              <a:lnSpc>
                <a:spcPct val="100000"/>
              </a:lnSpc>
              <a:spcBef>
                <a:spcPts val="0"/>
              </a:spcBef>
              <a:spcAft>
                <a:spcPts val="0"/>
              </a:spcAft>
              <a:buSzPts val="2500"/>
              <a:buAutoNum type="arabicPeriod"/>
            </a:pPr>
            <a:r>
              <a:rPr lang="en-US" sz="2500"/>
              <a:t>Gather digital media (photos, videos, scans) to be used </a:t>
            </a:r>
            <a:endParaRPr sz="2500"/>
          </a:p>
          <a:p>
            <a:pPr indent="-387350" lvl="0" marL="457200" rtl="0" algn="l">
              <a:lnSpc>
                <a:spcPct val="100000"/>
              </a:lnSpc>
              <a:spcBef>
                <a:spcPts val="0"/>
              </a:spcBef>
              <a:spcAft>
                <a:spcPts val="0"/>
              </a:spcAft>
              <a:buSzPts val="2500"/>
              <a:buAutoNum type="arabicPeriod"/>
            </a:pPr>
            <a:r>
              <a:rPr lang="en-US" sz="2500"/>
              <a:t>Learn AR softwares (Hoverlay, Adobe Aero, etc.)</a:t>
            </a:r>
            <a:endParaRPr sz="2500"/>
          </a:p>
          <a:p>
            <a:pPr indent="-387350" lvl="0" marL="457200" rtl="0" algn="l">
              <a:lnSpc>
                <a:spcPct val="100000"/>
              </a:lnSpc>
              <a:spcBef>
                <a:spcPts val="0"/>
              </a:spcBef>
              <a:spcAft>
                <a:spcPts val="0"/>
              </a:spcAft>
              <a:buSzPts val="2500"/>
              <a:buAutoNum type="arabicPeriod"/>
            </a:pPr>
            <a:r>
              <a:rPr lang="en-US" sz="2500"/>
              <a:t>Establish a work schedule and timeline with peers</a:t>
            </a:r>
            <a:endParaRPr sz="2500"/>
          </a:p>
          <a:p>
            <a:pPr indent="-139700" lvl="0" marL="342900" rtl="0" algn="l">
              <a:lnSpc>
                <a:spcPct val="100000"/>
              </a:lnSpc>
              <a:spcBef>
                <a:spcPts val="640"/>
              </a:spcBef>
              <a:spcAft>
                <a:spcPts val="0"/>
              </a:spcAft>
              <a:buClr>
                <a:srgbClr val="93CDDD"/>
              </a:buClr>
              <a:buSzPts val="32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7"/>
          <p:cNvSpPr txBox="1"/>
          <p:nvPr>
            <p:ph type="title"/>
          </p:nvPr>
        </p:nvSpPr>
        <p:spPr>
          <a:xfrm>
            <a:off x="457200" y="1853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93CDDD"/>
              </a:buClr>
              <a:buSzPts val="4400"/>
              <a:buFont typeface="Calibri"/>
              <a:buNone/>
            </a:pPr>
            <a:r>
              <a:rPr lang="en-US"/>
              <a:t>The North Woods Project</a:t>
            </a:r>
            <a:endParaRPr/>
          </a:p>
        </p:txBody>
      </p:sp>
      <p:sp>
        <p:nvSpPr>
          <p:cNvPr id="141" name="Google Shape;141;p7"/>
          <p:cNvSpPr txBox="1"/>
          <p:nvPr>
            <p:ph idx="1" type="body"/>
          </p:nvPr>
        </p:nvSpPr>
        <p:spPr>
          <a:xfrm>
            <a:off x="457200" y="1600201"/>
            <a:ext cx="8229600" cy="3962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93CDDD"/>
              </a:buClr>
              <a:buSzPts val="4400"/>
              <a:buChar char="•"/>
            </a:pPr>
            <a:r>
              <a:rPr lang="en-US" sz="4400">
                <a:solidFill>
                  <a:srgbClr val="93CDDD"/>
                </a:solidFill>
                <a:latin typeface="Calibri"/>
                <a:ea typeface="Calibri"/>
                <a:cs typeface="Calibri"/>
                <a:sym typeface="Calibri"/>
              </a:rPr>
              <a:t>Help needed (if any)</a:t>
            </a:r>
            <a:endParaRPr/>
          </a:p>
          <a:p>
            <a:pPr indent="-285750" lvl="1" marL="742950" rtl="0" algn="l">
              <a:lnSpc>
                <a:spcPct val="100000"/>
              </a:lnSpc>
              <a:spcBef>
                <a:spcPts val="800"/>
              </a:spcBef>
              <a:spcAft>
                <a:spcPts val="0"/>
              </a:spcAft>
              <a:buClr>
                <a:srgbClr val="93CDDD"/>
              </a:buClr>
              <a:buSzPts val="4000"/>
              <a:buChar char="–"/>
            </a:pPr>
            <a:r>
              <a:rPr lang="en-US" sz="4000"/>
              <a:t>Ecological knowledge</a:t>
            </a:r>
            <a:endParaRPr/>
          </a:p>
          <a:p>
            <a:pPr indent="-285750" lvl="1" marL="742950" rtl="0" algn="l">
              <a:lnSpc>
                <a:spcPct val="100000"/>
              </a:lnSpc>
              <a:spcBef>
                <a:spcPts val="800"/>
              </a:spcBef>
              <a:spcAft>
                <a:spcPts val="0"/>
              </a:spcAft>
              <a:buClr>
                <a:srgbClr val="93CDDD"/>
              </a:buClr>
              <a:buSzPts val="4000"/>
              <a:buChar char="–"/>
            </a:pPr>
            <a:r>
              <a:rPr lang="en-US" sz="4000"/>
              <a:t>Historical background</a:t>
            </a:r>
            <a:endParaRPr/>
          </a:p>
          <a:p>
            <a:pPr indent="-285750" lvl="1" marL="742950" rtl="0" algn="l">
              <a:lnSpc>
                <a:spcPct val="100000"/>
              </a:lnSpc>
              <a:spcBef>
                <a:spcPts val="800"/>
              </a:spcBef>
              <a:spcAft>
                <a:spcPts val="0"/>
              </a:spcAft>
              <a:buClr>
                <a:srgbClr val="93CDDD"/>
              </a:buClr>
              <a:buSzPts val="4000"/>
              <a:buChar char="–"/>
            </a:pPr>
            <a:r>
              <a:rPr lang="en-US" sz="4000"/>
              <a:t>Web design/UX</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251c299693a_0_17"/>
          <p:cNvSpPr txBox="1"/>
          <p:nvPr>
            <p:ph type="title"/>
          </p:nvPr>
        </p:nvSpPr>
        <p:spPr>
          <a:xfrm>
            <a:off x="457200" y="228598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4700"/>
              <a:t>Thank you!</a:t>
            </a:r>
            <a:endParaRPr sz="47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476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