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7c933fcbf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27c933fcbf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27c933fcbf1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c933fcbf1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North Woods Project is a multifaceted mission to create a strong community surrounding URI’s expansive natural area. Through various technologies, we are creating augmented experiences in order to discover new ways to engage with nature. One of our primary focuses is to create a ‘deep map’, which explores further than just geography. Ecology, history, and art can be included within a deep map layout, ultimately leading to a rich experience for everyone. </a:t>
            </a:r>
            <a:endParaRPr i="1"/>
          </a:p>
          <a:p>
            <a:pPr indent="0" lvl="0" marL="0" rtl="0" algn="l">
              <a:lnSpc>
                <a:spcPct val="100000"/>
              </a:lnSpc>
              <a:spcBef>
                <a:spcPts val="0"/>
              </a:spcBef>
              <a:spcAft>
                <a:spcPts val="0"/>
              </a:spcAft>
              <a:buSzPts val="1400"/>
              <a:buNone/>
            </a:pPr>
            <a:r>
              <a:rPr i="1" lang="en-US"/>
              <a:t>-Clarify acronyms </a:t>
            </a:r>
            <a:endParaRPr i="1"/>
          </a:p>
          <a:p>
            <a:pPr indent="0" lvl="0" marL="0" rtl="0" algn="l">
              <a:lnSpc>
                <a:spcPct val="100000"/>
              </a:lnSpc>
              <a:spcBef>
                <a:spcPts val="0"/>
              </a:spcBef>
              <a:spcAft>
                <a:spcPts val="0"/>
              </a:spcAft>
              <a:buSzPts val="1400"/>
              <a:buNone/>
            </a:pPr>
            <a:r>
              <a:rPr i="1" lang="en-US"/>
              <a:t>-Add summary</a:t>
            </a:r>
            <a:endParaRPr i="1"/>
          </a:p>
        </p:txBody>
      </p:sp>
      <p:sp>
        <p:nvSpPr>
          <p:cNvPr id="95" name="Google Shape;95;g27c933fcbf1_0_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c933fcbf1_0_2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Working with Madison Jones, Travess Smalley and other talented professionals, I am excited to be developing content for the North Woods project through a variety of mediums. Augmented reality, or AR, is one of the primary focuses on our project. We will be generating content such as trail signs, infographics, and interactive experiences that can be accessed through smart phones and other devices. This allows for endless expansion without disrupting the natural space. Students and faculty have been working on their own projects, and it is our job to ensure that these visions are able to come to life. From artists to conservationists, anyone who has a relationship with the North Woods is encouraged to share their ideas. </a:t>
            </a:r>
            <a:endParaRPr/>
          </a:p>
        </p:txBody>
      </p:sp>
      <p:sp>
        <p:nvSpPr>
          <p:cNvPr id="103" name="Google Shape;103;g27c933fcbf1_0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e053d827a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Starting at the beginning of the summer, my time with the North Woods project will span until the end of the season. While this might be the end of the program, the North Woods project will certainly continue to grow. </a:t>
            </a:r>
            <a:endParaRPr/>
          </a:p>
        </p:txBody>
      </p:sp>
      <p:sp>
        <p:nvSpPr>
          <p:cNvPr id="109" name="Google Shape;109;g27e053d827a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e053d827a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e053d827a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g27e053d827a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7c933fcbf1_0_4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7c933fcbf1_0_4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7c933fcbf1_0_49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c370ed8b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c370ed8b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8c370ed8b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6533b19b7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533b19b7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6533b19b7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371600" y="3921925"/>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590800" y="-533399"/>
            <a:ext cx="3962400"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rgbClr val="93CDDD"/>
              </a:buClr>
              <a:buSzPts val="1800"/>
              <a:buChar char="•"/>
              <a:defRPr/>
            </a:lvl1pPr>
            <a:lvl2pPr indent="-342900" lvl="1" marL="914400" algn="l">
              <a:lnSpc>
                <a:spcPct val="100000"/>
              </a:lnSpc>
              <a:spcBef>
                <a:spcPts val="360"/>
              </a:spcBef>
              <a:spcAft>
                <a:spcPts val="0"/>
              </a:spcAft>
              <a:buClr>
                <a:srgbClr val="93CDDD"/>
              </a:buClr>
              <a:buSzPts val="1800"/>
              <a:buChar char="–"/>
              <a:defRPr/>
            </a:lvl2pPr>
            <a:lvl3pPr indent="-342900" lvl="2" marL="1371600" algn="l">
              <a:lnSpc>
                <a:spcPct val="100000"/>
              </a:lnSpc>
              <a:spcBef>
                <a:spcPts val="360"/>
              </a:spcBef>
              <a:spcAft>
                <a:spcPts val="0"/>
              </a:spcAft>
              <a:buClr>
                <a:srgbClr val="93CDDD"/>
              </a:buClr>
              <a:buSzPts val="1800"/>
              <a:buChar char="•"/>
              <a:defRPr/>
            </a:lvl3pPr>
            <a:lvl4pPr indent="-342900" lvl="3" marL="1828800" algn="l">
              <a:lnSpc>
                <a:spcPct val="100000"/>
              </a:lnSpc>
              <a:spcBef>
                <a:spcPts val="360"/>
              </a:spcBef>
              <a:spcAft>
                <a:spcPts val="0"/>
              </a:spcAft>
              <a:buClr>
                <a:srgbClr val="93CDDD"/>
              </a:buClr>
              <a:buSzPts val="1800"/>
              <a:buChar char="–"/>
              <a:defRPr/>
            </a:lvl4pPr>
            <a:lvl5pPr indent="-342900" lvl="4" marL="2286000" algn="l">
              <a:lnSpc>
                <a:spcPct val="100000"/>
              </a:lnSpc>
              <a:spcBef>
                <a:spcPts val="360"/>
              </a:spcBef>
              <a:spcAft>
                <a:spcPts val="0"/>
              </a:spcAft>
              <a:buClr>
                <a:srgbClr val="93CDDD"/>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93CDDD"/>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rgbClr val="93CDDD"/>
              </a:buClr>
              <a:buSzPts val="2800"/>
              <a:buChar char="•"/>
              <a:defRPr sz="2800"/>
            </a:lvl1pPr>
            <a:lvl2pPr indent="-381000" lvl="1" marL="914400" algn="l">
              <a:lnSpc>
                <a:spcPct val="100000"/>
              </a:lnSpc>
              <a:spcBef>
                <a:spcPts val="480"/>
              </a:spcBef>
              <a:spcAft>
                <a:spcPts val="0"/>
              </a:spcAft>
              <a:buClr>
                <a:srgbClr val="93CDDD"/>
              </a:buClr>
              <a:buSzPts val="2400"/>
              <a:buChar char="–"/>
              <a:defRPr sz="2400"/>
            </a:lvl2pPr>
            <a:lvl3pPr indent="-355600" lvl="2" marL="1371600" algn="l">
              <a:lnSpc>
                <a:spcPct val="100000"/>
              </a:lnSpc>
              <a:spcBef>
                <a:spcPts val="400"/>
              </a:spcBef>
              <a:spcAft>
                <a:spcPts val="0"/>
              </a:spcAft>
              <a:buClr>
                <a:srgbClr val="93CDDD"/>
              </a:buClr>
              <a:buSzPts val="2000"/>
              <a:buChar char="•"/>
              <a:defRPr sz="2000"/>
            </a:lvl3pPr>
            <a:lvl4pPr indent="-342900" lvl="3" marL="1828800" algn="l">
              <a:lnSpc>
                <a:spcPct val="100000"/>
              </a:lnSpc>
              <a:spcBef>
                <a:spcPts val="360"/>
              </a:spcBef>
              <a:spcAft>
                <a:spcPts val="0"/>
              </a:spcAft>
              <a:buClr>
                <a:srgbClr val="93CDDD"/>
              </a:buClr>
              <a:buSzPts val="1800"/>
              <a:buChar char="–"/>
              <a:defRPr sz="1800"/>
            </a:lvl4pPr>
            <a:lvl5pPr indent="-342900" lvl="4" marL="2286000" algn="l">
              <a:lnSpc>
                <a:spcPct val="100000"/>
              </a:lnSpc>
              <a:spcBef>
                <a:spcPts val="360"/>
              </a:spcBef>
              <a:spcAft>
                <a:spcPts val="0"/>
              </a:spcAft>
              <a:buClr>
                <a:srgbClr val="93CDDD"/>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rgbClr val="93CDDD"/>
              </a:buClr>
              <a:buSzPts val="2400"/>
              <a:buNone/>
              <a:defRPr b="1" sz="2400"/>
            </a:lvl1pPr>
            <a:lvl2pPr indent="-228600" lvl="1" marL="914400" algn="l">
              <a:lnSpc>
                <a:spcPct val="100000"/>
              </a:lnSpc>
              <a:spcBef>
                <a:spcPts val="400"/>
              </a:spcBef>
              <a:spcAft>
                <a:spcPts val="0"/>
              </a:spcAft>
              <a:buClr>
                <a:srgbClr val="93CDDD"/>
              </a:buClr>
              <a:buSzPts val="2000"/>
              <a:buNone/>
              <a:defRPr b="1" sz="2000"/>
            </a:lvl2pPr>
            <a:lvl3pPr indent="-228600" lvl="2" marL="1371600" algn="l">
              <a:lnSpc>
                <a:spcPct val="100000"/>
              </a:lnSpc>
              <a:spcBef>
                <a:spcPts val="360"/>
              </a:spcBef>
              <a:spcAft>
                <a:spcPts val="0"/>
              </a:spcAft>
              <a:buClr>
                <a:srgbClr val="93CDDD"/>
              </a:buClr>
              <a:buSzPts val="1800"/>
              <a:buNone/>
              <a:defRPr b="1" sz="1800"/>
            </a:lvl3pPr>
            <a:lvl4pPr indent="-228600" lvl="3" marL="1828800" algn="l">
              <a:lnSpc>
                <a:spcPct val="100000"/>
              </a:lnSpc>
              <a:spcBef>
                <a:spcPts val="320"/>
              </a:spcBef>
              <a:spcAft>
                <a:spcPts val="0"/>
              </a:spcAft>
              <a:buClr>
                <a:srgbClr val="93CDDD"/>
              </a:buClr>
              <a:buSzPts val="1600"/>
              <a:buNone/>
              <a:defRPr b="1" sz="1600"/>
            </a:lvl4pPr>
            <a:lvl5pPr indent="-228600" lvl="4" marL="2286000" algn="l">
              <a:lnSpc>
                <a:spcPct val="100000"/>
              </a:lnSpc>
              <a:spcBef>
                <a:spcPts val="320"/>
              </a:spcBef>
              <a:spcAft>
                <a:spcPts val="0"/>
              </a:spcAft>
              <a:buClr>
                <a:srgbClr val="93CDDD"/>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rgbClr val="93CDDD"/>
              </a:buClr>
              <a:buSzPts val="2400"/>
              <a:buChar char="•"/>
              <a:defRPr sz="2400"/>
            </a:lvl1pPr>
            <a:lvl2pPr indent="-355600" lvl="1" marL="914400" algn="l">
              <a:lnSpc>
                <a:spcPct val="100000"/>
              </a:lnSpc>
              <a:spcBef>
                <a:spcPts val="400"/>
              </a:spcBef>
              <a:spcAft>
                <a:spcPts val="0"/>
              </a:spcAft>
              <a:buClr>
                <a:srgbClr val="93CDDD"/>
              </a:buClr>
              <a:buSzPts val="2000"/>
              <a:buChar char="–"/>
              <a:defRPr sz="2000"/>
            </a:lvl2pPr>
            <a:lvl3pPr indent="-342900" lvl="2" marL="1371600" algn="l">
              <a:lnSpc>
                <a:spcPct val="100000"/>
              </a:lnSpc>
              <a:spcBef>
                <a:spcPts val="360"/>
              </a:spcBef>
              <a:spcAft>
                <a:spcPts val="0"/>
              </a:spcAft>
              <a:buClr>
                <a:srgbClr val="93CDDD"/>
              </a:buClr>
              <a:buSzPts val="1800"/>
              <a:buChar char="•"/>
              <a:defRPr sz="1800"/>
            </a:lvl3pPr>
            <a:lvl4pPr indent="-330200" lvl="3" marL="1828800" algn="l">
              <a:lnSpc>
                <a:spcPct val="100000"/>
              </a:lnSpc>
              <a:spcBef>
                <a:spcPts val="320"/>
              </a:spcBef>
              <a:spcAft>
                <a:spcPts val="0"/>
              </a:spcAft>
              <a:buClr>
                <a:srgbClr val="93CDDD"/>
              </a:buClr>
              <a:buSzPts val="1600"/>
              <a:buChar char="–"/>
              <a:defRPr sz="1600"/>
            </a:lvl4pPr>
            <a:lvl5pPr indent="-330200" lvl="4" marL="2286000" algn="l">
              <a:lnSpc>
                <a:spcPct val="100000"/>
              </a:lnSpc>
              <a:spcBef>
                <a:spcPts val="320"/>
              </a:spcBef>
              <a:spcAft>
                <a:spcPts val="0"/>
              </a:spcAft>
              <a:buClr>
                <a:srgbClr val="93CDDD"/>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3CDD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93CDD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rgbClr val="93CDDD"/>
              </a:buClr>
              <a:buSzPts val="3200"/>
              <a:buChar char="•"/>
              <a:defRPr sz="3200"/>
            </a:lvl1pPr>
            <a:lvl2pPr indent="-406400" lvl="1" marL="914400" algn="l">
              <a:lnSpc>
                <a:spcPct val="100000"/>
              </a:lnSpc>
              <a:spcBef>
                <a:spcPts val="560"/>
              </a:spcBef>
              <a:spcAft>
                <a:spcPts val="0"/>
              </a:spcAft>
              <a:buClr>
                <a:srgbClr val="93CDDD"/>
              </a:buClr>
              <a:buSzPts val="2800"/>
              <a:buChar char="–"/>
              <a:defRPr sz="2800"/>
            </a:lvl2pPr>
            <a:lvl3pPr indent="-381000" lvl="2" marL="1371600" algn="l">
              <a:lnSpc>
                <a:spcPct val="100000"/>
              </a:lnSpc>
              <a:spcBef>
                <a:spcPts val="480"/>
              </a:spcBef>
              <a:spcAft>
                <a:spcPts val="0"/>
              </a:spcAft>
              <a:buClr>
                <a:srgbClr val="93CDDD"/>
              </a:buClr>
              <a:buSzPts val="2400"/>
              <a:buChar char="•"/>
              <a:defRPr sz="2400"/>
            </a:lvl3pPr>
            <a:lvl4pPr indent="-355600" lvl="3" marL="1828800" algn="l">
              <a:lnSpc>
                <a:spcPct val="100000"/>
              </a:lnSpc>
              <a:spcBef>
                <a:spcPts val="400"/>
              </a:spcBef>
              <a:spcAft>
                <a:spcPts val="0"/>
              </a:spcAft>
              <a:buClr>
                <a:srgbClr val="93CDDD"/>
              </a:buClr>
              <a:buSzPts val="2000"/>
              <a:buChar char="–"/>
              <a:defRPr sz="2000"/>
            </a:lvl4pPr>
            <a:lvl5pPr indent="-355600" lvl="4" marL="2286000" algn="l">
              <a:lnSpc>
                <a:spcPct val="100000"/>
              </a:lnSpc>
              <a:spcBef>
                <a:spcPts val="400"/>
              </a:spcBef>
              <a:spcAft>
                <a:spcPts val="0"/>
              </a:spcAft>
              <a:buClr>
                <a:srgbClr val="93CDDD"/>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93CDDD"/>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93CDDD"/>
              </a:buClr>
              <a:buSzPts val="3200"/>
              <a:buFont typeface="Arial"/>
              <a:buNone/>
              <a:defRPr b="0" i="0" sz="3200" u="none" cap="none" strike="noStrike">
                <a:solidFill>
                  <a:srgbClr val="93CDDD"/>
                </a:solidFill>
                <a:latin typeface="Calibri"/>
                <a:ea typeface="Calibri"/>
                <a:cs typeface="Calibri"/>
                <a:sym typeface="Calibri"/>
              </a:defRPr>
            </a:lvl1pPr>
            <a:lvl2pPr lvl="1" marR="0" rtl="0" algn="l">
              <a:lnSpc>
                <a:spcPct val="100000"/>
              </a:lnSpc>
              <a:spcBef>
                <a:spcPts val="560"/>
              </a:spcBef>
              <a:spcAft>
                <a:spcPts val="0"/>
              </a:spcAft>
              <a:buClr>
                <a:srgbClr val="93CDDD"/>
              </a:buClr>
              <a:buSzPts val="2800"/>
              <a:buFont typeface="Arial"/>
              <a:buNone/>
              <a:defRPr b="0" i="0" sz="2800" u="none" cap="none" strike="noStrike">
                <a:solidFill>
                  <a:srgbClr val="93CDDD"/>
                </a:solidFill>
                <a:latin typeface="Calibri"/>
                <a:ea typeface="Calibri"/>
                <a:cs typeface="Calibri"/>
                <a:sym typeface="Calibri"/>
              </a:defRPr>
            </a:lvl2pPr>
            <a:lvl3pPr lvl="2" marR="0" rtl="0" algn="l">
              <a:lnSpc>
                <a:spcPct val="100000"/>
              </a:lnSpc>
              <a:spcBef>
                <a:spcPts val="480"/>
              </a:spcBef>
              <a:spcAft>
                <a:spcPts val="0"/>
              </a:spcAft>
              <a:buClr>
                <a:srgbClr val="93CDDD"/>
              </a:buClr>
              <a:buSzPts val="2400"/>
              <a:buFont typeface="Arial"/>
              <a:buNone/>
              <a:defRPr b="0" i="0" sz="2400" u="none" cap="none" strike="noStrike">
                <a:solidFill>
                  <a:srgbClr val="93CDDD"/>
                </a:solidFill>
                <a:latin typeface="Calibri"/>
                <a:ea typeface="Calibri"/>
                <a:cs typeface="Calibri"/>
                <a:sym typeface="Calibri"/>
              </a:defRPr>
            </a:lvl3pPr>
            <a:lvl4pPr lvl="3" marR="0" rtl="0" algn="l">
              <a:lnSpc>
                <a:spcPct val="100000"/>
              </a:lnSpc>
              <a:spcBef>
                <a:spcPts val="400"/>
              </a:spcBef>
              <a:spcAft>
                <a:spcPts val="0"/>
              </a:spcAft>
              <a:buClr>
                <a:srgbClr val="93CDDD"/>
              </a:buClr>
              <a:buSzPts val="2000"/>
              <a:buFont typeface="Arial"/>
              <a:buNone/>
              <a:defRPr b="0" i="0" sz="2000" u="none" cap="none" strike="noStrike">
                <a:solidFill>
                  <a:srgbClr val="93CDDD"/>
                </a:solidFill>
                <a:latin typeface="Calibri"/>
                <a:ea typeface="Calibri"/>
                <a:cs typeface="Calibri"/>
                <a:sym typeface="Calibri"/>
              </a:defRPr>
            </a:lvl4pPr>
            <a:lvl5pPr lvl="4" marR="0" rtl="0" algn="l">
              <a:lnSpc>
                <a:spcPct val="100000"/>
              </a:lnSpc>
              <a:spcBef>
                <a:spcPts val="400"/>
              </a:spcBef>
              <a:spcAft>
                <a:spcPts val="0"/>
              </a:spcAft>
              <a:buClr>
                <a:srgbClr val="93CDDD"/>
              </a:buClr>
              <a:buSzPts val="2000"/>
              <a:buFont typeface="Arial"/>
              <a:buNone/>
              <a:defRPr b="0" i="0" sz="2000" u="none" cap="none" strike="noStrike">
                <a:solidFill>
                  <a:srgbClr val="93CDDD"/>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rgbClr val="93CDDD"/>
              </a:buClr>
              <a:buSzPts val="1400"/>
              <a:buNone/>
              <a:defRPr sz="1400"/>
            </a:lvl1pPr>
            <a:lvl2pPr indent="-228600" lvl="1" marL="914400" algn="l">
              <a:lnSpc>
                <a:spcPct val="100000"/>
              </a:lnSpc>
              <a:spcBef>
                <a:spcPts val="240"/>
              </a:spcBef>
              <a:spcAft>
                <a:spcPts val="0"/>
              </a:spcAft>
              <a:buClr>
                <a:srgbClr val="93CDDD"/>
              </a:buClr>
              <a:buSzPts val="1200"/>
              <a:buNone/>
              <a:defRPr sz="1200"/>
            </a:lvl2pPr>
            <a:lvl3pPr indent="-228600" lvl="2" marL="1371600" algn="l">
              <a:lnSpc>
                <a:spcPct val="100000"/>
              </a:lnSpc>
              <a:spcBef>
                <a:spcPts val="200"/>
              </a:spcBef>
              <a:spcAft>
                <a:spcPts val="0"/>
              </a:spcAft>
              <a:buClr>
                <a:srgbClr val="93CDDD"/>
              </a:buClr>
              <a:buSzPts val="1000"/>
              <a:buNone/>
              <a:defRPr sz="1000"/>
            </a:lvl3pPr>
            <a:lvl4pPr indent="-228600" lvl="3" marL="1828800" algn="l">
              <a:lnSpc>
                <a:spcPct val="100000"/>
              </a:lnSpc>
              <a:spcBef>
                <a:spcPts val="180"/>
              </a:spcBef>
              <a:spcAft>
                <a:spcPts val="0"/>
              </a:spcAft>
              <a:buClr>
                <a:srgbClr val="93CDDD"/>
              </a:buClr>
              <a:buSzPts val="900"/>
              <a:buNone/>
              <a:defRPr sz="900"/>
            </a:lvl4pPr>
            <a:lvl5pPr indent="-228600" lvl="4" marL="2286000" algn="l">
              <a:lnSpc>
                <a:spcPct val="100000"/>
              </a:lnSpc>
              <a:spcBef>
                <a:spcPts val="180"/>
              </a:spcBef>
              <a:spcAft>
                <a:spcPts val="0"/>
              </a:spcAft>
              <a:buClr>
                <a:srgbClr val="93CDDD"/>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1625"/>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93CDDD"/>
              </a:buClr>
              <a:buSzPts val="4400"/>
              <a:buFont typeface="Calibri"/>
              <a:buNone/>
              <a:defRPr b="0" i="0" sz="4400" u="none" cap="none" strike="noStrike">
                <a:solidFill>
                  <a:srgbClr val="93CDDD"/>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93CDDD"/>
              </a:buClr>
              <a:buSzPts val="3200"/>
              <a:buFont typeface="Arial"/>
              <a:buChar char="•"/>
              <a:defRPr b="0" i="0" sz="3200" u="none" cap="none" strike="noStrike">
                <a:solidFill>
                  <a:srgbClr val="93CDDD"/>
                </a:solidFill>
                <a:latin typeface="Calibri"/>
                <a:ea typeface="Calibri"/>
                <a:cs typeface="Calibri"/>
                <a:sym typeface="Calibri"/>
              </a:defRPr>
            </a:lvl1pPr>
            <a:lvl2pPr indent="-406400" lvl="1" marL="914400" marR="0" rtl="0" algn="l">
              <a:lnSpc>
                <a:spcPct val="100000"/>
              </a:lnSpc>
              <a:spcBef>
                <a:spcPts val="560"/>
              </a:spcBef>
              <a:spcAft>
                <a:spcPts val="0"/>
              </a:spcAft>
              <a:buClr>
                <a:srgbClr val="93CDDD"/>
              </a:buClr>
              <a:buSzPts val="2800"/>
              <a:buFont typeface="Arial"/>
              <a:buChar char="–"/>
              <a:defRPr b="0" i="0" sz="2800" u="none" cap="none" strike="noStrike">
                <a:solidFill>
                  <a:srgbClr val="93CDDD"/>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93CDDD"/>
              </a:buClr>
              <a:buSzPts val="2400"/>
              <a:buFont typeface="Arial"/>
              <a:buChar char="•"/>
              <a:defRPr b="0" i="0" sz="2400" u="none" cap="none" strike="noStrike">
                <a:solidFill>
                  <a:srgbClr val="93CDDD"/>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93CDDD"/>
              </a:buClr>
              <a:buSzPts val="2000"/>
              <a:buFont typeface="Arial"/>
              <a:buChar char="»"/>
              <a:defRPr b="0" i="0" sz="2000" u="none" cap="none" strike="noStrike">
                <a:solidFill>
                  <a:srgbClr val="93CDDD"/>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a:blip r:embed="rId1">
            <a:alphaModFix/>
          </a:blip>
          <a:stretch>
            <a:fillRect/>
          </a:stretch>
        </p:blipFill>
        <p:spPr>
          <a:xfrm>
            <a:off x="6510136" y="5322102"/>
            <a:ext cx="2486640" cy="11429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disonjones@uri.ed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rive.google.com/file/d/1i5YKuejhTUD8Ms4jJuTId4TaLDtVhKQ-/view"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3"/>
          <p:cNvSpPr txBox="1"/>
          <p:nvPr>
            <p:ph type="ctrTitle"/>
          </p:nvPr>
        </p:nvSpPr>
        <p:spPr>
          <a:xfrm>
            <a:off x="685800" y="207400"/>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3CDDD"/>
              </a:buClr>
              <a:buSzPts val="4800"/>
              <a:buFont typeface="Calibri"/>
              <a:buNone/>
            </a:pPr>
            <a:r>
              <a:rPr lang="en-US"/>
              <a:t>The North Woods Project</a:t>
            </a:r>
            <a:br>
              <a:rPr lang="en-US"/>
            </a:br>
            <a:endParaRPr i="1" sz="2267"/>
          </a:p>
        </p:txBody>
      </p:sp>
      <p:sp>
        <p:nvSpPr>
          <p:cNvPr id="91" name="Google Shape;91;p13"/>
          <p:cNvSpPr txBox="1"/>
          <p:nvPr>
            <p:ph idx="1" type="subTitle"/>
          </p:nvPr>
        </p:nvSpPr>
        <p:spPr>
          <a:xfrm>
            <a:off x="685800" y="1914900"/>
            <a:ext cx="6400800" cy="3923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2CCDC"/>
              </a:buClr>
              <a:buSzPts val="2000"/>
              <a:buNone/>
            </a:pPr>
            <a:r>
              <a:rPr b="1" lang="en-US" sz="2200">
                <a:solidFill>
                  <a:srgbClr val="92CCDC"/>
                </a:solidFill>
              </a:rPr>
              <a:t>Joseph Ahart</a:t>
            </a:r>
            <a:r>
              <a:rPr lang="en-US" sz="2200">
                <a:solidFill>
                  <a:srgbClr val="92CCDC"/>
                </a:solidFill>
              </a:rPr>
              <a:t>, University of Rhode Island</a:t>
            </a:r>
            <a:endParaRPr sz="3400"/>
          </a:p>
          <a:p>
            <a:pPr indent="0" lvl="0" marL="0" rtl="0" algn="l">
              <a:lnSpc>
                <a:spcPct val="100000"/>
              </a:lnSpc>
              <a:spcBef>
                <a:spcPts val="400"/>
              </a:spcBef>
              <a:spcAft>
                <a:spcPts val="0"/>
              </a:spcAft>
              <a:buNone/>
            </a:pPr>
            <a:r>
              <a:rPr i="1" lang="en-US" sz="2000">
                <a:solidFill>
                  <a:srgbClr val="92CCDC"/>
                </a:solidFill>
              </a:rPr>
              <a:t>joseph.ahart@uri.edu</a:t>
            </a:r>
            <a:endParaRPr i="1" sz="2000">
              <a:solidFill>
                <a:srgbClr val="92CCDC"/>
              </a:solidFill>
            </a:endParaRPr>
          </a:p>
          <a:p>
            <a:pPr indent="0" lvl="0" marL="0" rtl="0" algn="l">
              <a:lnSpc>
                <a:spcPct val="100000"/>
              </a:lnSpc>
              <a:spcBef>
                <a:spcPts val="400"/>
              </a:spcBef>
              <a:spcAft>
                <a:spcPts val="0"/>
              </a:spcAft>
              <a:buClr>
                <a:srgbClr val="92CCDC"/>
              </a:buClr>
              <a:buSzPts val="2000"/>
              <a:buNone/>
            </a:pPr>
            <a:r>
              <a:t/>
            </a:r>
            <a:endParaRPr sz="2200" u="sng">
              <a:solidFill>
                <a:srgbClr val="92CCDC"/>
              </a:solidFill>
            </a:endParaRPr>
          </a:p>
          <a:p>
            <a:pPr indent="0" lvl="0" marL="0" rtl="0" algn="l">
              <a:lnSpc>
                <a:spcPct val="100000"/>
              </a:lnSpc>
              <a:spcBef>
                <a:spcPts val="400"/>
              </a:spcBef>
              <a:spcAft>
                <a:spcPts val="0"/>
              </a:spcAft>
              <a:buClr>
                <a:srgbClr val="92CCDC"/>
              </a:buClr>
              <a:buSzPts val="2000"/>
              <a:buNone/>
            </a:pPr>
            <a:r>
              <a:rPr b="1" lang="en-US" sz="2200">
                <a:solidFill>
                  <a:srgbClr val="92CCDC"/>
                </a:solidFill>
              </a:rPr>
              <a:t>Madison Jones</a:t>
            </a:r>
            <a:r>
              <a:rPr lang="en-US" sz="2200">
                <a:solidFill>
                  <a:srgbClr val="92CCDC"/>
                </a:solidFill>
              </a:rPr>
              <a:t>, DWELL Lab</a:t>
            </a:r>
            <a:endParaRPr sz="3400"/>
          </a:p>
          <a:p>
            <a:pPr indent="0" lvl="0" marL="0" rtl="0" algn="l">
              <a:lnSpc>
                <a:spcPct val="100000"/>
              </a:lnSpc>
              <a:spcBef>
                <a:spcPts val="400"/>
              </a:spcBef>
              <a:spcAft>
                <a:spcPts val="0"/>
              </a:spcAft>
              <a:buNone/>
            </a:pPr>
            <a:r>
              <a:rPr i="1" lang="en-US" sz="2000" u="sng">
                <a:solidFill>
                  <a:schemeClr val="hlink"/>
                </a:solidFill>
                <a:hlinkClick r:id="rId3"/>
              </a:rPr>
              <a:t>madisonjones@uri.edu</a:t>
            </a:r>
            <a:endParaRPr i="1" sz="2000">
              <a:solidFill>
                <a:srgbClr val="92CCDC"/>
              </a:solidFill>
            </a:endParaRPr>
          </a:p>
          <a:p>
            <a:pPr indent="0" lvl="0" marL="0" rtl="0" algn="l">
              <a:lnSpc>
                <a:spcPct val="100000"/>
              </a:lnSpc>
              <a:spcBef>
                <a:spcPts val="400"/>
              </a:spcBef>
              <a:spcAft>
                <a:spcPts val="0"/>
              </a:spcAft>
              <a:buNone/>
            </a:pPr>
            <a:r>
              <a:t/>
            </a:r>
            <a:endParaRPr i="1" sz="2000">
              <a:solidFill>
                <a:srgbClr val="92CCDC"/>
              </a:solidFill>
            </a:endParaRPr>
          </a:p>
          <a:p>
            <a:pPr indent="0" lvl="0" marL="0" rtl="0" algn="l">
              <a:lnSpc>
                <a:spcPct val="100000"/>
              </a:lnSpc>
              <a:spcBef>
                <a:spcPts val="400"/>
              </a:spcBef>
              <a:spcAft>
                <a:spcPts val="0"/>
              </a:spcAft>
              <a:buNone/>
            </a:pPr>
            <a:r>
              <a:rPr b="1" lang="en-US" sz="2000">
                <a:solidFill>
                  <a:srgbClr val="92CCDC"/>
                </a:solidFill>
              </a:rPr>
              <a:t>Travess Smalley,</a:t>
            </a:r>
            <a:r>
              <a:rPr lang="en-US" sz="2000">
                <a:solidFill>
                  <a:srgbClr val="92CCDC"/>
                </a:solidFill>
              </a:rPr>
              <a:t> DWELL Lab </a:t>
            </a:r>
            <a:endParaRPr sz="2000">
              <a:solidFill>
                <a:srgbClr val="92CCDC"/>
              </a:solidFill>
            </a:endParaRPr>
          </a:p>
          <a:p>
            <a:pPr indent="0" lvl="0" marL="0" rtl="0" algn="l">
              <a:lnSpc>
                <a:spcPct val="100000"/>
              </a:lnSpc>
              <a:spcBef>
                <a:spcPts val="400"/>
              </a:spcBef>
              <a:spcAft>
                <a:spcPts val="0"/>
              </a:spcAft>
              <a:buNone/>
            </a:pPr>
            <a:r>
              <a:rPr i="1" lang="en-US" sz="2000">
                <a:solidFill>
                  <a:srgbClr val="92CCDC"/>
                </a:solidFill>
              </a:rPr>
              <a:t>travess.smalley@uri.edu</a:t>
            </a:r>
            <a:endParaRPr i="1" sz="2000">
              <a:solidFill>
                <a:srgbClr val="92CCDC"/>
              </a:solidFill>
            </a:endParaRPr>
          </a:p>
          <a:p>
            <a:pPr indent="0" lvl="0" marL="0" rtl="0" algn="l">
              <a:lnSpc>
                <a:spcPct val="100000"/>
              </a:lnSpc>
              <a:spcBef>
                <a:spcPts val="400"/>
              </a:spcBef>
              <a:spcAft>
                <a:spcPts val="0"/>
              </a:spcAft>
              <a:buNone/>
            </a:pPr>
            <a:r>
              <a:t/>
            </a:r>
            <a:endParaRPr i="1" sz="2000">
              <a:solidFill>
                <a:srgbClr val="92CCDC"/>
              </a:solidFill>
            </a:endParaRPr>
          </a:p>
          <a:p>
            <a:pPr indent="0" lvl="0" marL="0" rtl="0" algn="l">
              <a:lnSpc>
                <a:spcPct val="100000"/>
              </a:lnSpc>
              <a:spcBef>
                <a:spcPts val="400"/>
              </a:spcBef>
              <a:spcAft>
                <a:spcPts val="0"/>
              </a:spcAft>
              <a:buNone/>
            </a:pPr>
            <a:r>
              <a:t/>
            </a:r>
            <a:endParaRPr sz="2200">
              <a:solidFill>
                <a:srgbClr val="92CCDC"/>
              </a:solidFill>
            </a:endParaRPr>
          </a:p>
          <a:p>
            <a:pPr indent="0" lvl="0" marL="0" rtl="0" algn="l">
              <a:lnSpc>
                <a:spcPct val="100000"/>
              </a:lnSpc>
              <a:spcBef>
                <a:spcPts val="400"/>
              </a:spcBef>
              <a:spcAft>
                <a:spcPts val="0"/>
              </a:spcAft>
              <a:buNone/>
            </a:pPr>
            <a:r>
              <a:t/>
            </a:r>
            <a:endParaRPr sz="2000">
              <a:solidFill>
                <a:srgbClr val="92CCDC"/>
              </a:solidFill>
            </a:endParaRPr>
          </a:p>
          <a:p>
            <a:pPr indent="0" lvl="0" marL="0" rtl="0" algn="l">
              <a:lnSpc>
                <a:spcPct val="100000"/>
              </a:lnSpc>
              <a:spcBef>
                <a:spcPts val="400"/>
              </a:spcBef>
              <a:spcAft>
                <a:spcPts val="0"/>
              </a:spcAft>
              <a:buNone/>
            </a:pPr>
            <a:r>
              <a:rPr lang="en-US" sz="2000">
                <a:solidFill>
                  <a:srgbClr val="92CCDC"/>
                </a:solidFill>
              </a:rPr>
              <a:t>September 13th, 2023</a:t>
            </a:r>
            <a:endParaRPr sz="2000">
              <a:solidFill>
                <a:srgbClr val="92CCDC"/>
              </a:solidFill>
            </a:endParaRPr>
          </a:p>
          <a:p>
            <a:pPr indent="0" lvl="0" marL="0" rtl="0" algn="l">
              <a:lnSpc>
                <a:spcPct val="100000"/>
              </a:lnSpc>
              <a:spcBef>
                <a:spcPts val="320"/>
              </a:spcBef>
              <a:spcAft>
                <a:spcPts val="0"/>
              </a:spcAft>
              <a:buClr>
                <a:srgbClr val="888888"/>
              </a:buClr>
              <a:buSzPts val="1600"/>
              <a:buNone/>
            </a:pPr>
            <a:r>
              <a:t/>
            </a:r>
            <a:endParaRPr sz="1600">
              <a:solidFill>
                <a:srgbClr val="92CCDC"/>
              </a:solidFill>
            </a:endParaRPr>
          </a:p>
          <a:p>
            <a:pPr indent="0" lvl="0" marL="0" rtl="0" algn="l">
              <a:lnSpc>
                <a:spcPct val="100000"/>
              </a:lnSpc>
              <a:spcBef>
                <a:spcPts val="320"/>
              </a:spcBef>
              <a:spcAft>
                <a:spcPts val="0"/>
              </a:spcAft>
              <a:buClr>
                <a:srgbClr val="92CCDC"/>
              </a:buClr>
              <a:buSzPts val="1600"/>
              <a:buNone/>
            </a:pPr>
            <a:r>
              <a:t/>
            </a:r>
            <a:endParaRPr/>
          </a:p>
        </p:txBody>
      </p:sp>
      <p:pic>
        <p:nvPicPr>
          <p:cNvPr id="92" name="Google Shape;92;p13"/>
          <p:cNvPicPr preferRelativeResize="0"/>
          <p:nvPr/>
        </p:nvPicPr>
        <p:blipFill>
          <a:blip r:embed="rId4">
            <a:alphaModFix/>
          </a:blip>
          <a:stretch>
            <a:fillRect/>
          </a:stretch>
        </p:blipFill>
        <p:spPr>
          <a:xfrm>
            <a:off x="5012550" y="2153925"/>
            <a:ext cx="3445651" cy="34456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98" name="Google Shape;98;p14"/>
          <p:cNvSpPr txBox="1"/>
          <p:nvPr>
            <p:ph idx="1" type="body"/>
          </p:nvPr>
        </p:nvSpPr>
        <p:spPr>
          <a:xfrm>
            <a:off x="457200" y="1600200"/>
            <a:ext cx="5172900" cy="3962400"/>
          </a:xfrm>
          <a:prstGeom prst="rect">
            <a:avLst/>
          </a:prstGeom>
          <a:noFill/>
          <a:ln>
            <a:noFill/>
          </a:ln>
        </p:spPr>
        <p:txBody>
          <a:bodyPr anchorCtr="0" anchor="t" bIns="45700" lIns="91425" spcFirstLastPara="1" rIns="91425" wrap="square" tIns="45700">
            <a:noAutofit/>
          </a:bodyPr>
          <a:lstStyle/>
          <a:p>
            <a:pPr indent="-247650" lvl="0" marL="342900" rtl="0" algn="l">
              <a:lnSpc>
                <a:spcPct val="100000"/>
              </a:lnSpc>
              <a:spcBef>
                <a:spcPts val="0"/>
              </a:spcBef>
              <a:spcAft>
                <a:spcPts val="0"/>
              </a:spcAft>
              <a:buClr>
                <a:srgbClr val="93CDDD"/>
              </a:buClr>
              <a:buSzPts val="2500"/>
              <a:buChar char="•"/>
            </a:pPr>
            <a:r>
              <a:rPr lang="en-US" sz="2500"/>
              <a:t>~300-acre parcel of forests and wetlands part of the University of Rhode Island’s campus.</a:t>
            </a:r>
            <a:endParaRPr sz="2500"/>
          </a:p>
          <a:p>
            <a:pPr indent="-247650" lvl="0" marL="342900" rtl="0" algn="l">
              <a:lnSpc>
                <a:spcPct val="100000"/>
              </a:lnSpc>
              <a:spcBef>
                <a:spcPts val="0"/>
              </a:spcBef>
              <a:spcAft>
                <a:spcPts val="0"/>
              </a:spcAft>
              <a:buClr>
                <a:srgbClr val="93CDDD"/>
              </a:buClr>
              <a:buSzPts val="2500"/>
              <a:buChar char="•"/>
            </a:pPr>
            <a:r>
              <a:rPr i="1" lang="en-US" sz="2500"/>
              <a:t>Deep mapping</a:t>
            </a:r>
            <a:r>
              <a:rPr lang="en-US" sz="2500"/>
              <a:t> </a:t>
            </a:r>
            <a:endParaRPr sz="2500"/>
          </a:p>
          <a:p>
            <a:pPr indent="-247650" lvl="0" marL="342900" rtl="0" algn="l">
              <a:lnSpc>
                <a:spcPct val="100000"/>
              </a:lnSpc>
              <a:spcBef>
                <a:spcPts val="0"/>
              </a:spcBef>
              <a:spcAft>
                <a:spcPts val="0"/>
              </a:spcAft>
              <a:buSzPts val="2500"/>
              <a:buChar char="•"/>
            </a:pPr>
            <a:r>
              <a:rPr lang="en-US" sz="2500"/>
              <a:t>Creating a natural classroom</a:t>
            </a:r>
            <a:endParaRPr sz="2500"/>
          </a:p>
          <a:p>
            <a:pPr indent="-387350" lvl="1" marL="914400" rtl="0" algn="l">
              <a:lnSpc>
                <a:spcPct val="100000"/>
              </a:lnSpc>
              <a:spcBef>
                <a:spcPts val="0"/>
              </a:spcBef>
              <a:spcAft>
                <a:spcPts val="0"/>
              </a:spcAft>
              <a:buSzPts val="2500"/>
              <a:buChar char="–"/>
            </a:pPr>
            <a:r>
              <a:rPr lang="en-US" sz="2500"/>
              <a:t>Ecology</a:t>
            </a:r>
            <a:endParaRPr sz="2500"/>
          </a:p>
          <a:p>
            <a:pPr indent="-387350" lvl="1" marL="914400" rtl="0" algn="l">
              <a:lnSpc>
                <a:spcPct val="100000"/>
              </a:lnSpc>
              <a:spcBef>
                <a:spcPts val="0"/>
              </a:spcBef>
              <a:spcAft>
                <a:spcPts val="0"/>
              </a:spcAft>
              <a:buSzPts val="2500"/>
              <a:buChar char="–"/>
            </a:pPr>
            <a:r>
              <a:rPr lang="en-US" sz="2500"/>
              <a:t>History</a:t>
            </a:r>
            <a:endParaRPr sz="2500"/>
          </a:p>
          <a:p>
            <a:pPr indent="-387350" lvl="1" marL="914400" rtl="0" algn="l">
              <a:lnSpc>
                <a:spcPct val="100000"/>
              </a:lnSpc>
              <a:spcBef>
                <a:spcPts val="0"/>
              </a:spcBef>
              <a:spcAft>
                <a:spcPts val="0"/>
              </a:spcAft>
              <a:buSzPts val="2500"/>
              <a:buChar char="–"/>
            </a:pPr>
            <a:r>
              <a:rPr lang="en-US" sz="2500"/>
              <a:t>Art</a:t>
            </a:r>
            <a:endParaRPr sz="2500"/>
          </a:p>
          <a:p>
            <a:pPr indent="-387350" lvl="1" marL="914400" rtl="0" algn="l">
              <a:lnSpc>
                <a:spcPct val="100000"/>
              </a:lnSpc>
              <a:spcBef>
                <a:spcPts val="0"/>
              </a:spcBef>
              <a:spcAft>
                <a:spcPts val="0"/>
              </a:spcAft>
              <a:buSzPts val="2500"/>
              <a:buChar char="–"/>
            </a:pPr>
            <a:r>
              <a:rPr lang="en-US" sz="2500"/>
              <a:t>Social sciences</a:t>
            </a:r>
            <a:endParaRPr sz="2500"/>
          </a:p>
          <a:p>
            <a:pPr indent="-387350" lvl="0" marL="457200" rtl="0" algn="l">
              <a:lnSpc>
                <a:spcPct val="100000"/>
              </a:lnSpc>
              <a:spcBef>
                <a:spcPts val="0"/>
              </a:spcBef>
              <a:spcAft>
                <a:spcPts val="0"/>
              </a:spcAft>
              <a:buSzPts val="2500"/>
              <a:buChar char="•"/>
            </a:pPr>
            <a:r>
              <a:rPr lang="en-US" sz="2500"/>
              <a:t>Using augmented reality (AR) technology to create new immersive experiences</a:t>
            </a:r>
            <a:endParaRPr sz="2500"/>
          </a:p>
        </p:txBody>
      </p:sp>
      <p:sp>
        <p:nvSpPr>
          <p:cNvPr id="99" name="Google Shape;99;p14"/>
          <p:cNvSpPr txBox="1"/>
          <p:nvPr/>
        </p:nvSpPr>
        <p:spPr>
          <a:xfrm>
            <a:off x="5354600" y="5222375"/>
            <a:ext cx="3511800" cy="615600"/>
          </a:xfrm>
          <a:prstGeom prst="rect">
            <a:avLst/>
          </a:prstGeom>
          <a:solidFill>
            <a:srgbClr val="888888"/>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lang="en-US">
                <a:solidFill>
                  <a:srgbClr val="CFE2F3"/>
                </a:solidFill>
                <a:latin typeface="Calibri"/>
                <a:ea typeface="Calibri"/>
                <a:cs typeface="Calibri"/>
                <a:sym typeface="Calibri"/>
              </a:rPr>
              <a:t>Millipede photographed during the North Woods BioBlitz: Joe Ahart</a:t>
            </a:r>
            <a:endParaRPr>
              <a:solidFill>
                <a:srgbClr val="CFE2F3"/>
              </a:solidFill>
              <a:latin typeface="Calibri"/>
              <a:ea typeface="Calibri"/>
              <a:cs typeface="Calibri"/>
              <a:sym typeface="Calibri"/>
            </a:endParaRPr>
          </a:p>
        </p:txBody>
      </p:sp>
      <p:pic>
        <p:nvPicPr>
          <p:cNvPr id="100" name="Google Shape;100;p14"/>
          <p:cNvPicPr preferRelativeResize="0"/>
          <p:nvPr/>
        </p:nvPicPr>
        <p:blipFill>
          <a:blip r:embed="rId3">
            <a:alphaModFix/>
          </a:blip>
          <a:stretch>
            <a:fillRect/>
          </a:stretch>
        </p:blipFill>
        <p:spPr>
          <a:xfrm>
            <a:off x="4934374" y="2517699"/>
            <a:ext cx="3932027" cy="2620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06" name="Google Shape;106;p15"/>
          <p:cNvSpPr txBox="1"/>
          <p:nvPr>
            <p:ph idx="1" type="body"/>
          </p:nvPr>
        </p:nvSpPr>
        <p:spPr>
          <a:xfrm>
            <a:off x="457200" y="1600201"/>
            <a:ext cx="82296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93CDDD"/>
              </a:buClr>
              <a:buSzPts val="4400"/>
              <a:buChar char="•"/>
            </a:pPr>
            <a:r>
              <a:rPr lang="en-US" sz="4400"/>
              <a:t>Goals</a:t>
            </a:r>
            <a:endParaRPr sz="3200">
              <a:solidFill>
                <a:srgbClr val="93CDDD"/>
              </a:solidFill>
              <a:latin typeface="Calibri"/>
              <a:ea typeface="Calibri"/>
              <a:cs typeface="Calibri"/>
              <a:sym typeface="Calibri"/>
            </a:endParaRPr>
          </a:p>
          <a:p>
            <a:pPr indent="-203200" lvl="1" marL="742950" rtl="0" algn="l">
              <a:lnSpc>
                <a:spcPct val="100000"/>
              </a:lnSpc>
              <a:spcBef>
                <a:spcPts val="800"/>
              </a:spcBef>
              <a:spcAft>
                <a:spcPts val="0"/>
              </a:spcAft>
              <a:buClr>
                <a:srgbClr val="93CDDD"/>
              </a:buClr>
              <a:buSzPts val="2700"/>
              <a:buChar char="–"/>
            </a:pPr>
            <a:r>
              <a:rPr lang="en-US" sz="2700"/>
              <a:t>Create digital content (photo/video, audio) for the North Woods Project (NWP)</a:t>
            </a:r>
            <a:endParaRPr sz="1500"/>
          </a:p>
          <a:p>
            <a:pPr indent="-203200" lvl="1" marL="742950" rtl="0" algn="l">
              <a:lnSpc>
                <a:spcPct val="100000"/>
              </a:lnSpc>
              <a:spcBef>
                <a:spcPts val="800"/>
              </a:spcBef>
              <a:spcAft>
                <a:spcPts val="0"/>
              </a:spcAft>
              <a:buClr>
                <a:srgbClr val="93CDDD"/>
              </a:buClr>
              <a:buSzPts val="2700"/>
              <a:buChar char="–"/>
            </a:pPr>
            <a:r>
              <a:rPr lang="en-US" sz="2700"/>
              <a:t>Learn and implement AR tools in the field</a:t>
            </a:r>
            <a:endParaRPr sz="1500"/>
          </a:p>
          <a:p>
            <a:pPr indent="-203200" lvl="1" marL="742950" rtl="0" algn="l">
              <a:lnSpc>
                <a:spcPct val="100000"/>
              </a:lnSpc>
              <a:spcBef>
                <a:spcPts val="800"/>
              </a:spcBef>
              <a:spcAft>
                <a:spcPts val="0"/>
              </a:spcAft>
              <a:buClr>
                <a:srgbClr val="93CDDD"/>
              </a:buClr>
              <a:buSzPts val="2700"/>
              <a:buChar char="–"/>
            </a:pPr>
            <a:r>
              <a:rPr lang="en-US" sz="2700"/>
              <a:t>Support student/faculty submissions </a:t>
            </a:r>
            <a:endParaRPr sz="2700"/>
          </a:p>
          <a:p>
            <a:pPr indent="-203200" lvl="1" marL="742950" rtl="0" algn="l">
              <a:lnSpc>
                <a:spcPct val="100000"/>
              </a:lnSpc>
              <a:spcBef>
                <a:spcPts val="800"/>
              </a:spcBef>
              <a:spcAft>
                <a:spcPts val="0"/>
              </a:spcAft>
              <a:buSzPts val="2700"/>
              <a:buChar char="–"/>
            </a:pPr>
            <a:r>
              <a:rPr lang="en-US" sz="2700"/>
              <a:t>Develop an understanding of deep mapping </a:t>
            </a:r>
            <a:endParaRPr sz="2700"/>
          </a:p>
          <a:p>
            <a:pPr indent="-203200" lvl="1" marL="742950" rtl="0" algn="l">
              <a:lnSpc>
                <a:spcPct val="100000"/>
              </a:lnSpc>
              <a:spcBef>
                <a:spcPts val="800"/>
              </a:spcBef>
              <a:spcAft>
                <a:spcPts val="0"/>
              </a:spcAft>
              <a:buSzPts val="2700"/>
              <a:buChar char="–"/>
            </a:pPr>
            <a:r>
              <a:rPr lang="en-US" sz="2700"/>
              <a:t>Strengthen current community and provide a foundation for growth</a:t>
            </a: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93CDDD"/>
              </a:buClr>
              <a:buSzPts val="4400"/>
              <a:buFont typeface="Calibri"/>
              <a:buNone/>
            </a:pPr>
            <a:r>
              <a:rPr lang="en-US"/>
              <a:t>The North Woods Project</a:t>
            </a:r>
            <a:endParaRPr/>
          </a:p>
        </p:txBody>
      </p:sp>
      <p:sp>
        <p:nvSpPr>
          <p:cNvPr id="112" name="Google Shape;112;p16"/>
          <p:cNvSpPr txBox="1"/>
          <p:nvPr>
            <p:ph idx="1" type="body"/>
          </p:nvPr>
        </p:nvSpPr>
        <p:spPr>
          <a:xfrm>
            <a:off x="457200" y="1600200"/>
            <a:ext cx="3212400" cy="39624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93CDDD"/>
              </a:buClr>
              <a:buSzPts val="4400"/>
              <a:buChar char="•"/>
            </a:pPr>
            <a:r>
              <a:rPr lang="en-US" sz="3700"/>
              <a:t>Timeframe</a:t>
            </a:r>
            <a:r>
              <a:rPr lang="en-US"/>
              <a:t>: </a:t>
            </a:r>
            <a:r>
              <a:rPr lang="en-US" sz="3000"/>
              <a:t>May 22nd, 2023</a:t>
            </a:r>
            <a:r>
              <a:rPr lang="en-US" sz="1800"/>
              <a:t> </a:t>
            </a:r>
            <a:r>
              <a:rPr lang="en-US" sz="2200"/>
              <a:t>- </a:t>
            </a:r>
            <a:r>
              <a:rPr lang="en-US" sz="3000"/>
              <a:t>August 4th, 2023</a:t>
            </a:r>
            <a:endParaRPr sz="1800"/>
          </a:p>
        </p:txBody>
      </p:sp>
      <p:pic>
        <p:nvPicPr>
          <p:cNvPr id="113" name="Google Shape;113;p16"/>
          <p:cNvPicPr preferRelativeResize="0"/>
          <p:nvPr/>
        </p:nvPicPr>
        <p:blipFill rotWithShape="1">
          <a:blip r:embed="rId3">
            <a:alphaModFix/>
          </a:blip>
          <a:srcRect b="0" l="23703" r="25799" t="22762"/>
          <a:stretch/>
        </p:blipFill>
        <p:spPr>
          <a:xfrm>
            <a:off x="4123950" y="1255624"/>
            <a:ext cx="4562852" cy="4651551"/>
          </a:xfrm>
          <a:prstGeom prst="rect">
            <a:avLst/>
          </a:prstGeom>
          <a:noFill/>
          <a:ln cap="flat" cmpd="sng" w="76200">
            <a:solidFill>
              <a:srgbClr val="92CCDC"/>
            </a:solidFill>
            <a:prstDash val="solid"/>
            <a:round/>
            <a:headEnd len="sm" w="sm" type="none"/>
            <a:tailEnd len="sm" w="sm" type="none"/>
          </a:ln>
        </p:spPr>
      </p:pic>
      <p:sp>
        <p:nvSpPr>
          <p:cNvPr id="114" name="Google Shape;114;p16"/>
          <p:cNvSpPr txBox="1"/>
          <p:nvPr/>
        </p:nvSpPr>
        <p:spPr>
          <a:xfrm>
            <a:off x="1616575" y="6034100"/>
            <a:ext cx="7168200" cy="461700"/>
          </a:xfrm>
          <a:prstGeom prst="rect">
            <a:avLst/>
          </a:prstGeom>
          <a:solidFill>
            <a:srgbClr val="888888"/>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r">
              <a:spcBef>
                <a:spcPts val="0"/>
              </a:spcBef>
              <a:spcAft>
                <a:spcPts val="0"/>
              </a:spcAft>
              <a:buNone/>
            </a:pPr>
            <a:r>
              <a:rPr lang="en-US" sz="1800">
                <a:solidFill>
                  <a:srgbClr val="CFE2F3"/>
                </a:solidFill>
                <a:latin typeface="Calibri"/>
                <a:ea typeface="Calibri"/>
                <a:cs typeface="Calibri"/>
                <a:sym typeface="Calibri"/>
              </a:rPr>
              <a:t>Juvenile white-tail deer in the North Woods: Joe Ahart</a:t>
            </a:r>
            <a:endParaRPr sz="1800">
              <a:solidFill>
                <a:srgbClr val="CFE2F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The North Woods Project</a:t>
            </a:r>
            <a:endParaRPr/>
          </a:p>
        </p:txBody>
      </p:sp>
      <p:sp>
        <p:nvSpPr>
          <p:cNvPr id="120" name="Google Shape;120;p17"/>
          <p:cNvSpPr txBox="1"/>
          <p:nvPr>
            <p:ph idx="1" type="body"/>
          </p:nvPr>
        </p:nvSpPr>
        <p:spPr>
          <a:xfrm>
            <a:off x="289250" y="1417650"/>
            <a:ext cx="5144100" cy="4339800"/>
          </a:xfrm>
          <a:prstGeom prst="rect">
            <a:avLst/>
          </a:prstGeom>
          <a:noFill/>
          <a:ln>
            <a:noFill/>
          </a:ln>
        </p:spPr>
        <p:txBody>
          <a:bodyPr anchorCtr="0" anchor="t" bIns="45700" lIns="91425" spcFirstLastPara="1" rIns="91425" wrap="square" tIns="45700">
            <a:noAutofit/>
          </a:bodyPr>
          <a:lstStyle/>
          <a:p>
            <a:pPr indent="-304800" lvl="0" marL="342900" rtl="0" algn="l">
              <a:spcBef>
                <a:spcPts val="0"/>
              </a:spcBef>
              <a:spcAft>
                <a:spcPts val="0"/>
              </a:spcAft>
              <a:buClr>
                <a:srgbClr val="93CDDD"/>
              </a:buClr>
              <a:buSzPts val="3800"/>
              <a:buChar char="•"/>
            </a:pPr>
            <a:r>
              <a:rPr lang="en-US" sz="3800"/>
              <a:t>What we accomplished</a:t>
            </a:r>
            <a:endParaRPr sz="2600"/>
          </a:p>
          <a:p>
            <a:pPr indent="-190500" lvl="1" marL="742950" rtl="0" algn="l">
              <a:lnSpc>
                <a:spcPct val="100000"/>
              </a:lnSpc>
              <a:spcBef>
                <a:spcPts val="800"/>
              </a:spcBef>
              <a:spcAft>
                <a:spcPts val="0"/>
              </a:spcAft>
              <a:buClr>
                <a:srgbClr val="93CDDD"/>
              </a:buClr>
              <a:buSzPts val="2500"/>
              <a:buChar char="–"/>
            </a:pPr>
            <a:r>
              <a:rPr lang="en-US" sz="2500"/>
              <a:t>Captured photo, audio and video content </a:t>
            </a:r>
            <a:endParaRPr sz="1300"/>
          </a:p>
          <a:p>
            <a:pPr indent="-190500" lvl="1" marL="742950" rtl="0" algn="l">
              <a:lnSpc>
                <a:spcPct val="100000"/>
              </a:lnSpc>
              <a:spcBef>
                <a:spcPts val="800"/>
              </a:spcBef>
              <a:spcAft>
                <a:spcPts val="0"/>
              </a:spcAft>
              <a:buClr>
                <a:srgbClr val="93CDDD"/>
              </a:buClr>
              <a:buSzPts val="2500"/>
              <a:buChar char="–"/>
            </a:pPr>
            <a:r>
              <a:rPr lang="en-US" sz="2500"/>
              <a:t>Built foundations for the website, added several pages of content</a:t>
            </a:r>
            <a:endParaRPr sz="1300"/>
          </a:p>
          <a:p>
            <a:pPr indent="-190500" lvl="1" marL="742950" rtl="0" algn="l">
              <a:lnSpc>
                <a:spcPct val="100000"/>
              </a:lnSpc>
              <a:spcBef>
                <a:spcPts val="800"/>
              </a:spcBef>
              <a:spcAft>
                <a:spcPts val="0"/>
              </a:spcAft>
              <a:buClr>
                <a:srgbClr val="93CDDD"/>
              </a:buClr>
              <a:buSzPts val="2500"/>
              <a:buChar char="–"/>
            </a:pPr>
            <a:r>
              <a:rPr lang="en-US" sz="2500"/>
              <a:t>Promoted AR to other departments, started new potential projects</a:t>
            </a:r>
            <a:endParaRPr sz="1300"/>
          </a:p>
        </p:txBody>
      </p:sp>
      <p:sp>
        <p:nvSpPr>
          <p:cNvPr id="121" name="Google Shape;121;p17"/>
          <p:cNvSpPr txBox="1"/>
          <p:nvPr/>
        </p:nvSpPr>
        <p:spPr>
          <a:xfrm>
            <a:off x="2862150" y="2416100"/>
            <a:ext cx="73449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22" name="Google Shape;122;p17"/>
          <p:cNvPicPr preferRelativeResize="0"/>
          <p:nvPr/>
        </p:nvPicPr>
        <p:blipFill>
          <a:blip r:embed="rId3">
            <a:alphaModFix/>
          </a:blip>
          <a:stretch>
            <a:fillRect/>
          </a:stretch>
        </p:blipFill>
        <p:spPr>
          <a:xfrm>
            <a:off x="5755200" y="1632675"/>
            <a:ext cx="3206876" cy="3909749"/>
          </a:xfrm>
          <a:prstGeom prst="rect">
            <a:avLst/>
          </a:prstGeom>
          <a:noFill/>
          <a:ln cap="flat" cmpd="sng" w="76200">
            <a:solidFill>
              <a:srgbClr val="93CDDD"/>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8"/>
          <p:cNvPicPr preferRelativeResize="0"/>
          <p:nvPr/>
        </p:nvPicPr>
        <p:blipFill rotWithShape="1">
          <a:blip r:embed="rId3">
            <a:alphaModFix/>
          </a:blip>
          <a:srcRect b="12583" l="0" r="0" t="14551"/>
          <a:stretch/>
        </p:blipFill>
        <p:spPr>
          <a:xfrm>
            <a:off x="520625" y="690675"/>
            <a:ext cx="3471000" cy="5476650"/>
          </a:xfrm>
          <a:prstGeom prst="rect">
            <a:avLst/>
          </a:prstGeom>
          <a:noFill/>
          <a:ln cap="flat" cmpd="sng" w="76200">
            <a:solidFill>
              <a:srgbClr val="93CDDD"/>
            </a:solidFill>
            <a:prstDash val="solid"/>
            <a:round/>
            <a:headEnd len="sm" w="sm" type="none"/>
            <a:tailEnd len="sm" w="sm" type="none"/>
          </a:ln>
        </p:spPr>
      </p:pic>
      <p:pic>
        <p:nvPicPr>
          <p:cNvPr id="129" name="Google Shape;129;p18"/>
          <p:cNvPicPr preferRelativeResize="0"/>
          <p:nvPr/>
        </p:nvPicPr>
        <p:blipFill rotWithShape="1">
          <a:blip r:embed="rId4">
            <a:alphaModFix/>
          </a:blip>
          <a:srcRect b="12583" l="0" r="0" t="14551"/>
          <a:stretch/>
        </p:blipFill>
        <p:spPr>
          <a:xfrm>
            <a:off x="5193975" y="690682"/>
            <a:ext cx="3471000" cy="5476642"/>
          </a:xfrm>
          <a:prstGeom prst="rect">
            <a:avLst/>
          </a:prstGeom>
          <a:noFill/>
          <a:ln cap="flat" cmpd="sng" w="76200">
            <a:solidFill>
              <a:srgbClr val="93CDDD"/>
            </a:solidFill>
            <a:prstDash val="solid"/>
            <a:round/>
            <a:headEnd len="sm" w="sm" type="none"/>
            <a:tailEnd len="sm" w="sm" type="none"/>
          </a:ln>
        </p:spPr>
      </p:pic>
      <p:sp>
        <p:nvSpPr>
          <p:cNvPr id="130" name="Google Shape;130;p18"/>
          <p:cNvSpPr txBox="1"/>
          <p:nvPr/>
        </p:nvSpPr>
        <p:spPr>
          <a:xfrm>
            <a:off x="432875" y="6323325"/>
            <a:ext cx="4611300" cy="461700"/>
          </a:xfrm>
          <a:prstGeom prst="rect">
            <a:avLst/>
          </a:prstGeom>
          <a:solidFill>
            <a:srgbClr val="888888"/>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rgbClr val="C9DAF8"/>
                </a:solidFill>
                <a:latin typeface="Calibri"/>
                <a:ea typeface="Calibri"/>
                <a:cs typeface="Calibri"/>
                <a:sym typeface="Calibri"/>
              </a:rPr>
              <a:t>3D digital trailhead sign/Model: Madison Jones</a:t>
            </a:r>
            <a:endParaRPr sz="1800">
              <a:solidFill>
                <a:srgbClr val="C9DAF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1049850" y="5234200"/>
            <a:ext cx="7044300" cy="433800"/>
          </a:xfrm>
          <a:prstGeom prst="rect">
            <a:avLst/>
          </a:prstGeom>
          <a:solidFill>
            <a:srgbClr val="888888"/>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US" sz="2200">
                <a:solidFill>
                  <a:srgbClr val="CFE2F3"/>
                </a:solidFill>
              </a:rPr>
              <a:t>Drone footage captured by Madison Jones</a:t>
            </a:r>
            <a:endParaRPr sz="2200">
              <a:solidFill>
                <a:srgbClr val="CFE2F3"/>
              </a:solidFill>
            </a:endParaRPr>
          </a:p>
        </p:txBody>
      </p:sp>
      <p:pic>
        <p:nvPicPr>
          <p:cNvPr id="137" name="Google Shape;137;p19" title="DJI_0083.MP4">
            <a:hlinkClick r:id="rId3"/>
          </p:cNvPr>
          <p:cNvPicPr preferRelativeResize="0"/>
          <p:nvPr/>
        </p:nvPicPr>
        <p:blipFill>
          <a:blip r:embed="rId4">
            <a:alphaModFix/>
          </a:blip>
          <a:stretch>
            <a:fillRect/>
          </a:stretch>
        </p:blipFill>
        <p:spPr>
          <a:xfrm>
            <a:off x="1049846" y="1190000"/>
            <a:ext cx="7044269" cy="3962401"/>
          </a:xfrm>
          <a:prstGeom prst="rect">
            <a:avLst/>
          </a:prstGeom>
          <a:noFill/>
          <a:ln>
            <a:noFill/>
          </a:ln>
          <a:effectLst>
            <a:outerShdw blurRad="57150" rotWithShape="0" algn="bl" dir="5400000" dist="19050">
              <a:srgbClr val="000000">
                <a:alpha val="50000"/>
              </a:srgbClr>
            </a:outerShdw>
          </a:effectLst>
        </p:spPr>
      </p:pic>
      <p:sp>
        <p:nvSpPr>
          <p:cNvPr id="138" name="Google Shape;13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3CDDD"/>
              </a:buClr>
              <a:buSzPts val="4400"/>
              <a:buFont typeface="Calibri"/>
              <a:buNone/>
            </a:pPr>
            <a:r>
              <a:rPr lang="en-US"/>
              <a:t>The North Woods Project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Lessons Learned</a:t>
            </a:r>
            <a:endParaRPr/>
          </a:p>
        </p:txBody>
      </p:sp>
      <p:sp>
        <p:nvSpPr>
          <p:cNvPr id="145" name="Google Shape;145;p20"/>
          <p:cNvSpPr txBox="1"/>
          <p:nvPr>
            <p:ph idx="1" type="body"/>
          </p:nvPr>
        </p:nvSpPr>
        <p:spPr>
          <a:xfrm>
            <a:off x="457200" y="1600201"/>
            <a:ext cx="8229600" cy="3962400"/>
          </a:xfrm>
          <a:prstGeom prst="rect">
            <a:avLst/>
          </a:prstGeom>
        </p:spPr>
        <p:txBody>
          <a:bodyPr anchorCtr="0" anchor="t" bIns="45700" lIns="91425" spcFirstLastPara="1" rIns="91425" wrap="square" tIns="45700">
            <a:noAutofit/>
          </a:bodyPr>
          <a:lstStyle/>
          <a:p>
            <a:pPr indent="-323850" lvl="0" marL="342900" rtl="0" algn="l">
              <a:spcBef>
                <a:spcPts val="0"/>
              </a:spcBef>
              <a:spcAft>
                <a:spcPts val="0"/>
              </a:spcAft>
              <a:buSzPts val="4100"/>
              <a:buChar char="•"/>
            </a:pPr>
            <a:r>
              <a:rPr lang="en-US" sz="4100"/>
              <a:t>What went well? What could we have done differently?</a:t>
            </a:r>
            <a:endParaRPr sz="2900"/>
          </a:p>
          <a:p>
            <a:pPr indent="-222250" lvl="1" marL="742950" rtl="0" algn="l">
              <a:spcBef>
                <a:spcPts val="800"/>
              </a:spcBef>
              <a:spcAft>
                <a:spcPts val="0"/>
              </a:spcAft>
              <a:buSzPts val="3000"/>
              <a:buChar char="–"/>
            </a:pPr>
            <a:r>
              <a:rPr lang="en-US" sz="3000"/>
              <a:t>Understanding ways to incorporate various types of digital content</a:t>
            </a:r>
            <a:endParaRPr sz="1800"/>
          </a:p>
          <a:p>
            <a:pPr indent="-222250" lvl="1" marL="742950" rtl="0" algn="l">
              <a:spcBef>
                <a:spcPts val="800"/>
              </a:spcBef>
              <a:spcAft>
                <a:spcPts val="0"/>
              </a:spcAft>
              <a:buSzPts val="3000"/>
              <a:buChar char="–"/>
            </a:pPr>
            <a:r>
              <a:rPr lang="en-US" sz="3000"/>
              <a:t>Learning necessary technical components </a:t>
            </a:r>
            <a:endParaRPr sz="1800"/>
          </a:p>
          <a:p>
            <a:pPr indent="-222250" lvl="1" marL="742950" rtl="0" algn="l">
              <a:spcBef>
                <a:spcPts val="800"/>
              </a:spcBef>
              <a:spcAft>
                <a:spcPts val="0"/>
              </a:spcAft>
              <a:buSzPts val="3000"/>
              <a:buChar char="–"/>
            </a:pPr>
            <a:r>
              <a:rPr lang="en-US" sz="3000"/>
              <a:t>It takes time for the process of integrating AR</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Publications/Contributions</a:t>
            </a:r>
            <a:endParaRPr/>
          </a:p>
        </p:txBody>
      </p:sp>
      <p:sp>
        <p:nvSpPr>
          <p:cNvPr id="152" name="Google Shape;152;p21"/>
          <p:cNvSpPr txBox="1"/>
          <p:nvPr>
            <p:ph idx="1" type="body"/>
          </p:nvPr>
        </p:nvSpPr>
        <p:spPr>
          <a:xfrm>
            <a:off x="457200" y="1600200"/>
            <a:ext cx="8229600" cy="4381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i="1" lang="en-US"/>
              <a:t>“Deep Mapping for Environmental Communication Design.” Madison Jones, Co-authored with Shannon Butts. Communication Design Quarterly, Online First, Spring 2021.</a:t>
            </a:r>
            <a:endParaRPr i="1"/>
          </a:p>
          <a:p>
            <a:pPr indent="0" lvl="0" marL="0" rtl="0" algn="l">
              <a:spcBef>
                <a:spcPts val="36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76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