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01a4f0d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501a4f0d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6E150-61DD-B44B-0510-4F628056C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38CAFE-1F3A-BD2C-B642-90DE904CC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83641-D2D3-9CA1-A7ED-C8F24C146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D321F-888E-060B-064A-85DF73F5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01DDC-17E0-3A59-D42C-0F37EAA84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3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B62A5-38C4-DD91-2278-881999CB4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A5DF3-2181-19FC-14FF-52DACEE48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4E2D9-A04A-2141-BAB7-3B041F18B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AB2DF-251C-091A-CC30-70665BD6E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7360F-3AF4-3921-430C-3DC7260B5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75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E02AC8-431B-A500-C5C8-C9C66EF1FD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3CE8A-28BE-F7C4-3AE5-6B079BE7B9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4F357-017C-5703-E42B-B8C96CBB2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53E56-9693-1BF4-CE19-19DE6E576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FE119-3C4A-0BA2-C09B-B9A12A18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082DB-0620-55EC-1615-F871D8D40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28ED-E4E3-CF46-B903-FF7D6B7AA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37599-EDA9-3067-31B4-F36DA7C44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FDF15-BA38-42E4-3BDB-DA1D524DB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7340A-3258-50AA-D056-AE9E55268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97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6B9B9-2231-0FE5-28DF-D2D91B183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78FC7-BD74-F3C7-0CE6-B3D6DD911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0DA12-ACCC-9325-0134-F45D3B46C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3E3CF-BEE1-B02A-7BA7-F097D2DEE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4A769-55D6-1819-5B59-D6D7D3053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45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E694F-19E3-9546-0D71-C488D4C73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A99B6-BA8A-DCC2-7B41-06569C5E39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170EA-C889-68BC-2CD0-F590E7FF2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0394F-8047-4930-9FD7-66DB5BBBC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EC02E-5B9A-4408-399A-A3ED2AD95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3451C-C514-A93B-BA5B-EE4CCB3A4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94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B3BF3-6562-3C35-35A0-6496F396E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E638B-98B9-A288-B2E1-738E9B835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2E4A23-C462-6A92-AC8A-0858666763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978763-8DB3-C086-D5BD-0A8346B07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FD540B-C026-031B-8454-9E128BAD74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6C0F09-760F-1001-D958-631DA06CA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B0EF7F-3470-B255-99CC-3FF8A76BB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AC17FF-33D0-BC1F-820D-E5834EE0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7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F01F1-860B-FFC5-3B51-220942D22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58408-DC78-5FDC-9A0C-E8D9155A2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7AC87-89D0-A538-BECD-84FA48465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E67E8-9224-0EA5-FBC0-D47E7009D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3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13C9A-AA5E-6B15-E13F-724FF211F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F1D8C-4451-D4E1-0AB0-DDC00E63C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633A13-4E78-CAB3-BB59-3AFB50E75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7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DEE2F-B884-324E-5322-7503F8D36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A0D40-288E-ED3B-AA56-2F1742715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C05C77-7095-D33E-82AE-0AEA50F76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3F5D56-0067-78FF-BB43-9D9269917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24F7BE-0A06-99FD-CC41-ABCE43494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58F07-EC3B-1EBC-C507-D6AB5DB85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6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8C19-07A0-0CA5-9D86-94A9E2CC6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E47699-CCBA-A622-AB8E-7B869DB8F5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D08528-F68C-8995-0391-70EF98389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D77E46-5DB3-CA00-122B-EA2788562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AB17B-1C37-D069-CA95-624A400C6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49A416-6708-710A-EBD9-8DD4C8E1A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4586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037F64-5D2B-6851-6459-9D5AB2EE4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E2736-89CF-0369-2137-CF574C2B2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D7A74-A388-2F4A-5C7D-F7B1DC30F2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9FD04-D751-C9BA-DE09-EAC421146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A1B63-F115-3982-2008-264EF9F512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4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pauley@uri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ktrn@bu.edu" TargetMode="External"/><Relationship Id="rId4" Type="http://schemas.openxmlformats.org/officeDocument/2006/relationships/hyperlink" Target="mailto:myang@uri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ctrTitle"/>
          </p:nvPr>
        </p:nvSpPr>
        <p:spPr>
          <a:xfrm>
            <a:off x="182880" y="1658112"/>
            <a:ext cx="896112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dirty="0"/>
              <a:t>AN EVALUATION OF METHODS FOR HANDLING MISSING DATA IN RCTS WITH OMITTED MODERATION EFFECTS</a:t>
            </a:r>
            <a:br>
              <a:rPr lang="en-US" dirty="0"/>
            </a:br>
            <a:endParaRPr i="1" dirty="0"/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/>
              <a:t>Student: Elizabeth Pauley, University of Rhode Island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/>
              <a:t>			</a:t>
            </a:r>
            <a:r>
              <a:rPr lang="en-US" sz="2000" dirty="0">
                <a:hlinkClick r:id="rId3"/>
              </a:rPr>
              <a:t>epauley@uri.edu</a:t>
            </a:r>
            <a:r>
              <a:rPr lang="en-US" sz="2000" dirty="0"/>
              <a:t> </a:t>
            </a:r>
            <a:endParaRPr sz="2000"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/>
              <a:t>Researcher:  Manshu Yang, University of Rhode Island</a:t>
            </a: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/>
              <a:t>			</a:t>
            </a:r>
            <a:r>
              <a:rPr lang="en-US" sz="2000" dirty="0">
                <a:hlinkClick r:id="rId4"/>
              </a:rPr>
              <a:t>myang@uri.edu</a:t>
            </a:r>
            <a:endParaRPr lang="en-US" sz="2000"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/>
              <a:t>Mentor: Katia </a:t>
            </a:r>
            <a:r>
              <a:rPr lang="en-US" sz="2000" dirty="0" err="1"/>
              <a:t>Bulekova</a:t>
            </a:r>
            <a:r>
              <a:rPr lang="en-US" sz="2000" dirty="0"/>
              <a:t> </a:t>
            </a: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/>
              <a:t>			</a:t>
            </a:r>
            <a:r>
              <a:rPr lang="en-US" sz="2000" dirty="0">
                <a:hlinkClick r:id="rId5"/>
              </a:rPr>
              <a:t>ktrn@bu.edu</a:t>
            </a:r>
            <a:endParaRPr lang="en-US" sz="2000"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endParaRPr dirty="0"/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</a:pPr>
            <a:endParaRPr sz="1600" dirty="0"/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Clr>
                <a:srgbClr val="92CCDC"/>
              </a:buClr>
              <a:buSzPts val="1600"/>
              <a:buNone/>
            </a:pPr>
            <a:r>
              <a:rPr lang="en-US" sz="1600" dirty="0"/>
              <a:t>November 2023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-758952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2000" dirty="0"/>
              <a:t>METHODS FOR HANDLING MISSING DATA IN RCTS WITH OME</a:t>
            </a:r>
            <a:br>
              <a:rPr lang="en-US" sz="2000" dirty="0"/>
            </a:br>
            <a:endParaRPr sz="2000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idx="1"/>
          </p:nvPr>
        </p:nvSpPr>
        <p:spPr>
          <a:xfrm>
            <a:off x="370332" y="571500"/>
            <a:ext cx="8403336" cy="579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Char char="•"/>
            </a:pPr>
            <a:r>
              <a:rPr lang="en-US" sz="2800" dirty="0"/>
              <a:t>Monte Carlo Simulation Study</a:t>
            </a: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Char char="•"/>
            </a:pPr>
            <a:r>
              <a:rPr lang="en-US" sz="2800" dirty="0"/>
              <a:t>Evaluate 4 missing data methods </a:t>
            </a:r>
          </a:p>
          <a:p>
            <a:pPr marL="800100" lvl="1">
              <a:lnSpc>
                <a:spcPct val="100000"/>
              </a:lnSpc>
              <a:spcBef>
                <a:spcPts val="0"/>
              </a:spcBef>
              <a:buSzPts val="4000"/>
              <a:buChar char="•"/>
            </a:pPr>
            <a:r>
              <a:rPr lang="en-US" sz="2400" dirty="0"/>
              <a:t>Inverse Probability Weighting</a:t>
            </a:r>
          </a:p>
          <a:p>
            <a:pPr marL="800100" lvl="1">
              <a:lnSpc>
                <a:spcPct val="100000"/>
              </a:lnSpc>
              <a:spcBef>
                <a:spcPts val="0"/>
              </a:spcBef>
              <a:buSzPts val="4000"/>
              <a:buChar char="•"/>
            </a:pPr>
            <a:r>
              <a:rPr lang="en-US" sz="2400" dirty="0"/>
              <a:t>Multiple Imputation via Chained Equations</a:t>
            </a:r>
          </a:p>
          <a:p>
            <a:pPr marL="800100" lvl="1">
              <a:lnSpc>
                <a:spcPct val="100000"/>
              </a:lnSpc>
              <a:spcBef>
                <a:spcPts val="0"/>
              </a:spcBef>
              <a:buSzPts val="4000"/>
              <a:buChar char="•"/>
            </a:pPr>
            <a:r>
              <a:rPr lang="en-US" sz="2400" dirty="0"/>
              <a:t>Multiple Imputation via Joint Modeling </a:t>
            </a:r>
          </a:p>
          <a:p>
            <a:pPr marL="800100" lvl="1">
              <a:lnSpc>
                <a:spcPct val="100000"/>
              </a:lnSpc>
              <a:spcBef>
                <a:spcPts val="0"/>
              </a:spcBef>
              <a:buSzPts val="4000"/>
              <a:buChar char="•"/>
            </a:pPr>
            <a:r>
              <a:rPr lang="en-US" sz="2400" dirty="0"/>
              <a:t>Substantive-Model-Compatible Imputation</a:t>
            </a: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Char char="•"/>
            </a:pPr>
            <a:r>
              <a:rPr lang="en-US" sz="2800" dirty="0"/>
              <a:t>Evaluate Relative Bias, Type I Error &amp; Statistical Power</a:t>
            </a: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Char char="•"/>
            </a:pPr>
            <a:r>
              <a:rPr lang="en-US" sz="2800" dirty="0"/>
              <a:t>Simulation Conditions</a:t>
            </a:r>
          </a:p>
          <a:p>
            <a:pPr marL="800100" lvl="1">
              <a:lnSpc>
                <a:spcPct val="100000"/>
              </a:lnSpc>
              <a:spcBef>
                <a:spcPts val="0"/>
              </a:spcBef>
              <a:buSzPts val="4000"/>
              <a:buChar char="•"/>
            </a:pPr>
            <a:r>
              <a:rPr lang="en-US" sz="2400" dirty="0"/>
              <a:t>Missing data rate</a:t>
            </a:r>
          </a:p>
          <a:p>
            <a:pPr marL="800100" lvl="1">
              <a:lnSpc>
                <a:spcPct val="100000"/>
              </a:lnSpc>
              <a:spcBef>
                <a:spcPts val="0"/>
              </a:spcBef>
              <a:buSzPts val="4000"/>
              <a:buChar char="•"/>
            </a:pPr>
            <a:r>
              <a:rPr lang="en-US" sz="2400" dirty="0"/>
              <a:t>Sample Size</a:t>
            </a:r>
          </a:p>
          <a:p>
            <a:pPr marL="800100" lvl="1">
              <a:lnSpc>
                <a:spcPct val="100000"/>
              </a:lnSpc>
              <a:spcBef>
                <a:spcPts val="0"/>
              </a:spcBef>
              <a:buSzPts val="4000"/>
              <a:buChar char="•"/>
            </a:pPr>
            <a:r>
              <a:rPr lang="en-US" sz="2400" dirty="0"/>
              <a:t>Population Value of Average Treatment Effect</a:t>
            </a:r>
          </a:p>
          <a:p>
            <a:pPr marL="800100" lvl="1">
              <a:lnSpc>
                <a:spcPct val="100000"/>
              </a:lnSpc>
              <a:spcBef>
                <a:spcPts val="0"/>
              </a:spcBef>
              <a:buSzPts val="4000"/>
              <a:buChar char="•"/>
            </a:pPr>
            <a:r>
              <a:rPr lang="en-US" sz="2400" dirty="0"/>
              <a:t>Magnitude of Omitted Moderation Effects</a:t>
            </a:r>
          </a:p>
          <a:p>
            <a:pPr marL="800100" lvl="1">
              <a:lnSpc>
                <a:spcPct val="100000"/>
              </a:lnSpc>
              <a:spcBef>
                <a:spcPts val="0"/>
              </a:spcBef>
              <a:buSzPts val="4000"/>
              <a:buChar char="•"/>
            </a:pPr>
            <a:r>
              <a:rPr lang="en-US" sz="2400" dirty="0"/>
              <a:t>Number of Omitted Moderators</a:t>
            </a:r>
          </a:p>
          <a:p>
            <a:pPr marL="800100" lvl="1">
              <a:lnSpc>
                <a:spcPct val="150000"/>
              </a:lnSpc>
              <a:spcBef>
                <a:spcPts val="0"/>
              </a:spcBef>
              <a:buSzPts val="4000"/>
              <a:buChar char="•"/>
            </a:pP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idx="1"/>
          </p:nvPr>
        </p:nvSpPr>
        <p:spPr>
          <a:xfrm>
            <a:off x="628650" y="1253331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 dirty="0"/>
              <a:t>Study Aim</a:t>
            </a:r>
            <a:endParaRPr sz="3200" dirty="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Generate simulated data and analyze data using different missing-data-handling methods in an HPC</a:t>
            </a:r>
            <a:br>
              <a:rPr lang="en-US" sz="4000" dirty="0"/>
            </a:br>
            <a:r>
              <a:rPr lang="en-US" sz="4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environment to evaluate the methods</a:t>
            </a:r>
            <a:endParaRPr dirty="0"/>
          </a:p>
        </p:txBody>
      </p:sp>
      <p:sp>
        <p:nvSpPr>
          <p:cNvPr id="4" name="Google Shape;97;p14">
            <a:extLst>
              <a:ext uri="{FF2B5EF4-FFF2-40B4-BE49-F238E27FC236}">
                <a16:creationId xmlns:a16="http://schemas.microsoft.com/office/drawing/2014/main" id="{43F7E110-D65E-45BA-E56D-B84754134037}"/>
              </a:ext>
            </a:extLst>
          </p:cNvPr>
          <p:cNvSpPr txBox="1">
            <a:spLocks/>
          </p:cNvSpPr>
          <p:nvPr/>
        </p:nvSpPr>
        <p:spPr>
          <a:xfrm>
            <a:off x="-758952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Clr>
                <a:srgbClr val="93CDDD"/>
              </a:buClr>
              <a:buSzPts val="4400"/>
              <a:buFont typeface="Calibri"/>
              <a:buNone/>
            </a:pPr>
            <a:r>
              <a:rPr lang="en-US" sz="2000"/>
              <a:t>METHODS FOR HANDLING MISSING DATA IN RCTS WITH OME</a:t>
            </a:r>
            <a:br>
              <a:rPr lang="en-US" sz="2000"/>
            </a:b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 dirty="0"/>
              <a:t>Timeframe</a:t>
            </a:r>
            <a:endParaRPr sz="3200" dirty="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 dirty="0"/>
              <a:t>October 2023</a:t>
            </a:r>
            <a:endParaRPr dirty="0"/>
          </a:p>
          <a:p>
            <a:pPr marL="742950" lvl="1" indent="-2857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 dirty="0"/>
              <a:t>Approximately March 2024</a:t>
            </a:r>
            <a:endParaRPr dirty="0"/>
          </a:p>
        </p:txBody>
      </p:sp>
      <p:sp>
        <p:nvSpPr>
          <p:cNvPr id="2" name="Google Shape;97;p14">
            <a:extLst>
              <a:ext uri="{FF2B5EF4-FFF2-40B4-BE49-F238E27FC236}">
                <a16:creationId xmlns:a16="http://schemas.microsoft.com/office/drawing/2014/main" id="{DFB079C1-1B56-754C-324F-BCE39F4664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758952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2000" dirty="0"/>
              <a:t>METHODS FOR HANDLING MISSING DATA IN RCTS WITH OME</a:t>
            </a:r>
            <a:br>
              <a:rPr lang="en-US" sz="2000" dirty="0"/>
            </a:br>
            <a:endParaRPr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 txBox="1">
            <a:spLocks noGrp="1"/>
          </p:cNvSpPr>
          <p:nvPr>
            <p:ph idx="1"/>
          </p:nvPr>
        </p:nvSpPr>
        <p:spPr>
          <a:xfrm>
            <a:off x="619506" y="571500"/>
            <a:ext cx="8229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000" dirty="0"/>
              <a:t> What I hope to learn</a:t>
            </a:r>
            <a:endParaRPr sz="2000" dirty="0"/>
          </a:p>
          <a:p>
            <a:pPr marL="742950" lvl="1" indent="-28575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3600" dirty="0"/>
              <a:t>HPC Utilization</a:t>
            </a:r>
          </a:p>
          <a:p>
            <a:pPr marL="1200150" lvl="2" indent="-285750">
              <a:lnSpc>
                <a:spcPct val="100000"/>
              </a:lnSpc>
              <a:spcBef>
                <a:spcPts val="800"/>
              </a:spcBef>
              <a:buSzPts val="4000"/>
              <a:buChar char="–"/>
            </a:pPr>
            <a:r>
              <a:rPr lang="en-US" sz="3200" dirty="0"/>
              <a:t>Run jobs</a:t>
            </a:r>
          </a:p>
          <a:p>
            <a:pPr marL="1200150" lvl="2" indent="-285750">
              <a:lnSpc>
                <a:spcPct val="100000"/>
              </a:lnSpc>
              <a:spcBef>
                <a:spcPts val="800"/>
              </a:spcBef>
              <a:buSzPts val="4000"/>
              <a:buChar char="–"/>
            </a:pPr>
            <a:r>
              <a:rPr lang="en-US" sz="3200" dirty="0"/>
              <a:t>Edit code</a:t>
            </a:r>
          </a:p>
          <a:p>
            <a:pPr marL="1200150" lvl="2" indent="-285750">
              <a:lnSpc>
                <a:spcPct val="100000"/>
              </a:lnSpc>
              <a:spcBef>
                <a:spcPts val="800"/>
              </a:spcBef>
              <a:buSzPts val="4000"/>
              <a:buChar char="–"/>
            </a:pPr>
            <a:r>
              <a:rPr lang="en-US" sz="3200" dirty="0"/>
              <a:t>Trouble shoot coding issues</a:t>
            </a:r>
          </a:p>
          <a:p>
            <a:pPr marL="1200150" lvl="2" indent="-285750">
              <a:lnSpc>
                <a:spcPct val="100000"/>
              </a:lnSpc>
              <a:spcBef>
                <a:spcPts val="800"/>
              </a:spcBef>
              <a:buSzPts val="4000"/>
              <a:buChar char="–"/>
            </a:pPr>
            <a:r>
              <a:rPr lang="en-US" sz="3200" dirty="0"/>
              <a:t>Code Efficiency</a:t>
            </a:r>
          </a:p>
          <a:p>
            <a:pPr marL="742950" lvl="1" indent="-285750">
              <a:lnSpc>
                <a:spcPct val="150000"/>
              </a:lnSpc>
              <a:spcBef>
                <a:spcPts val="800"/>
              </a:spcBef>
              <a:buSzPts val="4000"/>
            </a:pPr>
            <a:r>
              <a:rPr lang="en-US" sz="3600" dirty="0"/>
              <a:t>Further knowledge on Monte Carlo simulation studies</a:t>
            </a:r>
          </a:p>
          <a:p>
            <a:pPr marL="742950" lvl="1" indent="-28575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endParaRPr sz="1600" dirty="0"/>
          </a:p>
          <a:p>
            <a:pPr marL="742950" lvl="1" indent="-28575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endParaRPr sz="1600" dirty="0"/>
          </a:p>
        </p:txBody>
      </p:sp>
      <p:sp>
        <p:nvSpPr>
          <p:cNvPr id="2" name="Google Shape;97;p14">
            <a:extLst>
              <a:ext uri="{FF2B5EF4-FFF2-40B4-BE49-F238E27FC236}">
                <a16:creationId xmlns:a16="http://schemas.microsoft.com/office/drawing/2014/main" id="{8AFEEABD-A074-A8BD-7FD3-3DB4B658BE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758952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2000" dirty="0"/>
              <a:t>METHODS FOR HANDLING MISSING DATA IN RCTS WITH OME</a:t>
            </a:r>
            <a:br>
              <a:rPr lang="en-US" sz="2000" dirty="0"/>
            </a:br>
            <a:endParaRPr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 dirty="0">
                <a:latin typeface="Calibri"/>
                <a:ea typeface="Calibri"/>
                <a:cs typeface="Calibri"/>
                <a:sym typeface="Calibri"/>
              </a:rPr>
              <a:t>Goals for Next Month</a:t>
            </a:r>
            <a:endParaRPr dirty="0"/>
          </a:p>
          <a:p>
            <a:pPr marL="742950" lvl="1" indent="-2857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 dirty="0"/>
              <a:t>Write Code for Additional Covariates, SMC Imputation, and Missing Data in Covariates</a:t>
            </a:r>
            <a:endParaRPr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None/>
            </a:pPr>
            <a:endParaRPr dirty="0"/>
          </a:p>
        </p:txBody>
      </p:sp>
      <p:sp>
        <p:nvSpPr>
          <p:cNvPr id="5" name="Google Shape;97;p14">
            <a:extLst>
              <a:ext uri="{FF2B5EF4-FFF2-40B4-BE49-F238E27FC236}">
                <a16:creationId xmlns:a16="http://schemas.microsoft.com/office/drawing/2014/main" id="{2E70F5D2-AF89-58FB-8A76-F9C68FC94289}"/>
              </a:ext>
            </a:extLst>
          </p:cNvPr>
          <p:cNvSpPr txBox="1">
            <a:spLocks/>
          </p:cNvSpPr>
          <p:nvPr/>
        </p:nvSpPr>
        <p:spPr>
          <a:xfrm>
            <a:off x="-758952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Clr>
                <a:srgbClr val="93CDDD"/>
              </a:buClr>
              <a:buSzPts val="4400"/>
              <a:buFont typeface="Calibri"/>
              <a:buNone/>
            </a:pPr>
            <a:r>
              <a:rPr lang="en-US" sz="2000"/>
              <a:t>METHODS FOR HANDLING MISSING DATA IN RCTS WITH OME</a:t>
            </a:r>
            <a:br>
              <a:rPr lang="en-US" sz="2000"/>
            </a:b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 dirty="0"/>
              <a:t>Potential h</a:t>
            </a:r>
            <a:r>
              <a:rPr lang="en-US" sz="4400" dirty="0">
                <a:latin typeface="Calibri"/>
                <a:ea typeface="Calibri"/>
                <a:cs typeface="Calibri"/>
                <a:sym typeface="Calibri"/>
              </a:rPr>
              <a:t>elp needed </a:t>
            </a:r>
          </a:p>
          <a:p>
            <a:pPr marL="742950" lvl="1" indent="-2857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 dirty="0"/>
              <a:t>Code De-Bugging</a:t>
            </a:r>
            <a:endParaRPr dirty="0"/>
          </a:p>
          <a:p>
            <a:pPr marL="742950" lvl="1" indent="-2857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 dirty="0">
                <a:latin typeface="Calibri"/>
                <a:ea typeface="Calibri"/>
                <a:cs typeface="Calibri"/>
                <a:sym typeface="Calibri"/>
              </a:rPr>
              <a:t>HPC Support</a:t>
            </a:r>
            <a:endParaRPr dirty="0"/>
          </a:p>
        </p:txBody>
      </p:sp>
      <p:sp>
        <p:nvSpPr>
          <p:cNvPr id="5" name="Google Shape;97;p14">
            <a:extLst>
              <a:ext uri="{FF2B5EF4-FFF2-40B4-BE49-F238E27FC236}">
                <a16:creationId xmlns:a16="http://schemas.microsoft.com/office/drawing/2014/main" id="{2BD044A2-10C2-8D97-F228-9AD18D3C123B}"/>
              </a:ext>
            </a:extLst>
          </p:cNvPr>
          <p:cNvSpPr txBox="1">
            <a:spLocks/>
          </p:cNvSpPr>
          <p:nvPr/>
        </p:nvSpPr>
        <p:spPr>
          <a:xfrm>
            <a:off x="-758952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Clr>
                <a:srgbClr val="93CDDD"/>
              </a:buClr>
              <a:buSzPts val="4400"/>
              <a:buFont typeface="Calibri"/>
              <a:buNone/>
            </a:pPr>
            <a:r>
              <a:rPr lang="en-US" sz="2000"/>
              <a:t>METHODS FOR HANDLING MISSING DATA IN RCTS WITH OME</a:t>
            </a:r>
            <a:br>
              <a:rPr lang="en-US" sz="2000"/>
            </a:b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257</Words>
  <Application>Microsoft Office PowerPoint</Application>
  <PresentationFormat>On-screen Show (4:3)</PresentationFormat>
  <Paragraphs>47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AN EVALUATION OF METHODS FOR HANDLING MISSING DATA IN RCTS WITH OMITTED MODERATION EFFECTS </vt:lpstr>
      <vt:lpstr>METHODS FOR HANDLING MISSING DATA IN RCTS WITH OME </vt:lpstr>
      <vt:lpstr>PowerPoint Presentation</vt:lpstr>
      <vt:lpstr>METHODS FOR HANDLING MISSING DATA IN RCTS WITH OME </vt:lpstr>
      <vt:lpstr>METHODS FOR HANDLING MISSING DATA IN RCTS WITH OME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EVALUATION OF METHODS FOR HANDLING MISSING DATA IN RCTS WITH OMITTED MODERATION EFFECTS </dc:title>
  <cp:lastModifiedBy>Elizabeth Pauley</cp:lastModifiedBy>
  <cp:revision>2</cp:revision>
  <dcterms:modified xsi:type="dcterms:W3CDTF">2023-11-17T22:19:59Z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2023-09-27T17:38:49Z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d1ee57a8-91ec-44e6-bcf1-56463cfc8d04</vt:lpwstr>
  </property>
  <property fmtid="{D5CDD505-2E9C-101B-9397-08002B2CF9AE}" pid="7" name="MSIP_Label_defa4170-0d19-0005-0004-bc88714345d2_ActionId">
    <vt:lpwstr>8990f9e4-1ee6-4c25-a779-aad514b4d9fb</vt:lpwstr>
  </property>
  <property fmtid="{D5CDD505-2E9C-101B-9397-08002B2CF9AE}" pid="8" name="MSIP_Label_defa4170-0d19-0005-0004-bc88714345d2_ContentBits">
    <vt:lpwstr>0</vt:lpwstr>
  </property>
</Properties>
</file>